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8"/>
  </p:notesMasterIdLst>
  <p:sldIdLst>
    <p:sldId id="256" r:id="rId2"/>
    <p:sldId id="258" r:id="rId3"/>
    <p:sldId id="259" r:id="rId4"/>
    <p:sldId id="261" r:id="rId5"/>
    <p:sldId id="257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155"/>
    <p:restoredTop sz="62469"/>
  </p:normalViewPr>
  <p:slideViewPr>
    <p:cSldViewPr snapToGrid="0" snapToObjects="1">
      <p:cViewPr varScale="1">
        <p:scale>
          <a:sx n="87" d="100"/>
          <a:sy n="87" d="100"/>
        </p:scale>
        <p:origin x="352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600" dirty="0"/>
              <a:t>Of</a:t>
            </a:r>
            <a:r>
              <a:rPr lang="en-US" sz="3600" baseline="0" dirty="0"/>
              <a:t> the 54% who were flagged for potential mental health concerns</a:t>
            </a:r>
            <a:endParaRPr lang="en-US" sz="3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B81-E946-8B53-BB1D9455854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B81-E946-8B53-BB1D9455854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B81-E946-8B53-BB1D9455854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B81-E946-8B53-BB1D9455854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Alcohol</c:v>
                </c:pt>
                <c:pt idx="1">
                  <c:v>Anxiety or Depression</c:v>
                </c:pt>
                <c:pt idx="2">
                  <c:v>Alcohol and Anxiety or depression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0.20512820512820512</c:v>
                </c:pt>
                <c:pt idx="1">
                  <c:v>0.25641025641025639</c:v>
                </c:pt>
                <c:pt idx="2">
                  <c:v>7.6923076923076927E-2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E4-4748-A448-AF34DAEB566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C4138-1001-2F42-BAC1-5ED5DBB771FC}" type="datetimeFigureOut">
              <a:rPr lang="en-US" smtClean="0"/>
              <a:t>6/3/22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B8FD8-9599-844C-93C3-AC4C26A84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11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6 of the lawyers in this room are struggling with suicidal thoughts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8B8FD8-9599-844C-93C3-AC4C26A845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77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8B8FD8-9599-844C-93C3-AC4C26A845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7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8B8FD8-9599-844C-93C3-AC4C26A845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6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Alcohol was mainly men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06BC2E-3596-B943-92EF-991F127CEA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18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study,</a:t>
            </a:r>
            <a:r>
              <a:rPr lang="en-US" baseline="0" dirty="0"/>
              <a:t> a random group of other professions, in Australia, was used.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8B8FD8-9599-844C-93C3-AC4C26A845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14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73795" y="6217892"/>
            <a:ext cx="7444409" cy="365125"/>
          </a:xfrm>
        </p:spPr>
        <p:txBody>
          <a:bodyPr/>
          <a:lstStyle>
            <a:lvl1pPr>
              <a:defRPr sz="18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Marshall Consulting                              </a:t>
            </a:r>
            <a:r>
              <a:rPr lang="en-US" dirty="0" err="1"/>
              <a:t>www.marshall.com.sg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6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Marshall Consulting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Marshall Consulting                              www.marshall.com.sg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2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Marshall Consulting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Marshall Consulting                              www.marshall.com.sg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5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1593" y="6403340"/>
            <a:ext cx="7649307" cy="365125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dirty="0"/>
              <a:t>Marshall Consulting                              </a:t>
            </a:r>
            <a:r>
              <a:rPr lang="en-US" dirty="0" err="1"/>
              <a:t>www.marshall.com.sg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22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Marshall Consulting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Marshall Consulting                              www.marshall.com.sg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17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Marshall Consulting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Marshall Consulting                              www.marshall.com.sg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33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Marshall Consulting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Marshall Consulting                              www.marshall.com.sg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r>
              <a:rPr lang="en-SG"/>
              <a:t>Marshall Consulting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Marshall Consulting                              www.marshall.com.sg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82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Marshall Consulting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Marshall Consulting                              www.marshall.com.sg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6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Marshall Consulting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Marshall Consulting                              www.marshall.com.sg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7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SG"/>
              <a:t>Marshall Consulting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Marshall Consulting                              www.marshall.com.sg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1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SG"/>
              <a:t>Marshall Consulting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Marshall Consulting                              www.marshall.com.sg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78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27" r:id="rId7"/>
    <p:sldLayoutId id="2147483728" r:id="rId8"/>
    <p:sldLayoutId id="2147483729" r:id="rId9"/>
    <p:sldLayoutId id="2147483730" r:id="rId10"/>
    <p:sldLayoutId id="2147483737" r:id="rId11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644DE9-8D09-43E2-BA69-F57482CFC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23C919-B32E-40FF-B3D8-631316E84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" name="Picture 3" descr="Fog covering a tall tree">
            <a:extLst>
              <a:ext uri="{FF2B5EF4-FFF2-40B4-BE49-F238E27FC236}">
                <a16:creationId xmlns:a16="http://schemas.microsoft.com/office/drawing/2014/main" id="{20979B76-F26E-F306-9712-311B05C473E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</a:blip>
          <a:srcRect b="15747"/>
          <a:stretch/>
        </p:blipFill>
        <p:spPr>
          <a:xfrm>
            <a:off x="20" y="10"/>
            <a:ext cx="12191980" cy="6856614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5EDAD761-2CF4-463A-AD87-1D4E8549D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4881" y="0"/>
            <a:ext cx="7724071" cy="6858000"/>
            <a:chOff x="4464881" y="0"/>
            <a:chExt cx="7724071" cy="685800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9DF7D3C-2892-4632-9E66-4D1E023A0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4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D2FAD08-001D-4400-AF80-51C864EF74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5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C406B9C-AF27-2FBD-5195-4D2FECED2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740211"/>
            <a:ext cx="7530685" cy="3163864"/>
          </a:xfrm>
        </p:spPr>
        <p:txBody>
          <a:bodyPr>
            <a:normAutofit/>
          </a:bodyPr>
          <a:lstStyle/>
          <a:p>
            <a:pPr algn="l"/>
            <a:r>
              <a:rPr lang="en-US" sz="5200" dirty="0">
                <a:solidFill>
                  <a:srgbClr val="FFFFFF"/>
                </a:solidFill>
              </a:rPr>
              <a:t>Wellbeing is real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72DEB2-1D35-5A9B-89AE-92474DB874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283474"/>
            <a:ext cx="7583133" cy="1279124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rgbClr val="FFFFFF"/>
                </a:solidFill>
              </a:rPr>
              <a:t>Dr Jonathan Marshall</a:t>
            </a:r>
          </a:p>
          <a:p>
            <a:pPr algn="l"/>
            <a:r>
              <a:rPr lang="en-US" sz="2800">
                <a:solidFill>
                  <a:srgbClr val="FFFFFF"/>
                </a:solidFill>
              </a:rPr>
              <a:t>Psychotherapist </a:t>
            </a:r>
            <a:r>
              <a:rPr lang="en-US" sz="2800" dirty="0">
                <a:solidFill>
                  <a:srgbClr val="FFFFFF"/>
                </a:solidFill>
              </a:rPr>
              <a:t>&amp; Executive Coach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63F4E9-9B76-71C5-4CBA-B5A6CEA28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Marshall Consulting                              www.marshall.com.sg</a:t>
            </a:r>
          </a:p>
        </p:txBody>
      </p:sp>
    </p:spTree>
    <p:extLst>
      <p:ext uri="{BB962C8B-B14F-4D97-AF65-F5344CB8AC3E}">
        <p14:creationId xmlns:p14="http://schemas.microsoft.com/office/powerpoint/2010/main" val="4281049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E146E-0AD2-B149-699B-7C650B26D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Prevalence of Suicidality Among Lawyers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E5C4B-F45C-E8E8-DA6D-4FFAC9484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400" b="1" dirty="0"/>
              <a:t>Pre Covid Data</a:t>
            </a:r>
          </a:p>
          <a:p>
            <a:r>
              <a:rPr lang="en-US" sz="4400" dirty="0"/>
              <a:t>11% of lawyers experience suicidal thoughts (point prevalence)</a:t>
            </a:r>
          </a:p>
          <a:p>
            <a:r>
              <a:rPr lang="en-US" sz="4400" dirty="0"/>
              <a:t>Lawyers are 33% more likely to commit suicide than the general population (one of the highest suicide rates)</a:t>
            </a:r>
          </a:p>
          <a:p>
            <a:pPr marL="0" indent="0">
              <a:buNone/>
            </a:pP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Covid</a:t>
            </a:r>
            <a:endParaRPr lang="en-US" sz="4400" dirty="0"/>
          </a:p>
          <a:p>
            <a:r>
              <a:rPr lang="en-US" sz="4400" dirty="0"/>
              <a:t>Covid has increased psychopathology generally. Depression and anxiety have increased by 26% - 106%. Suicidality among lawyers is believed to have increased.</a:t>
            </a:r>
          </a:p>
          <a:p>
            <a:endParaRPr lang="en-US" sz="44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DA8836-FD37-9903-BF73-DDFCB80BA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Marshall Consulting                              www.marshall.com.sg</a:t>
            </a:r>
          </a:p>
        </p:txBody>
      </p:sp>
    </p:spTree>
    <p:extLst>
      <p:ext uri="{BB962C8B-B14F-4D97-AF65-F5344CB8AC3E}">
        <p14:creationId xmlns:p14="http://schemas.microsoft.com/office/powerpoint/2010/main" val="393902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7A181-80E8-CD3D-B554-37705A65E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data (2018)*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363F4-F2A5-4173-51A5-44540ADFB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majority of the regional office of a law firm took part in a mental health assessment. </a:t>
            </a:r>
          </a:p>
          <a:p>
            <a:r>
              <a:rPr lang="en-US" dirty="0"/>
              <a:t>Admin staff were significantly more healthy than lawyers</a:t>
            </a:r>
          </a:p>
          <a:p>
            <a:r>
              <a:rPr lang="en-US" dirty="0"/>
              <a:t>Lawyers experienced chronic sleep deprivation</a:t>
            </a:r>
          </a:p>
          <a:p>
            <a:r>
              <a:rPr lang="en-US" b="1" dirty="0"/>
              <a:t>54% </a:t>
            </a:r>
            <a:r>
              <a:rPr lang="en-US" dirty="0"/>
              <a:t>were flagged as having at least one potential psychiatric concern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2200" i="1" dirty="0"/>
              <a:t>*Permission to present this data has been granted.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57638F-8661-AAB9-3C2A-29605B55F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Marshall Consulting                              www.marshall.com.sg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318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381FA24-43EB-9D4C-153B-56A28B3DCB4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486137"/>
          <a:ext cx="10515600" cy="593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92603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93816-F74E-E0C6-2D8E-70BD2B8A3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Private practice lawyers vs other lawyers and other professionals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D4070-2966-8C74-3BA8-C6774B622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Private Practice Lawyers Experience:</a:t>
            </a:r>
          </a:p>
          <a:p>
            <a:pPr lvl="1"/>
            <a:r>
              <a:rPr lang="en-US" dirty="0"/>
              <a:t>Lowest levels of psychological health</a:t>
            </a:r>
          </a:p>
          <a:p>
            <a:pPr lvl="1"/>
            <a:r>
              <a:rPr lang="en-US" dirty="0"/>
              <a:t>Highest levels of alcohol use/abuse</a:t>
            </a:r>
          </a:p>
          <a:p>
            <a:pPr lvl="1"/>
            <a:r>
              <a:rPr lang="en-US" dirty="0"/>
              <a:t>Experience highest rates of interpersonal deviance and sexual coercion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0E87060-1C76-299A-AB8A-707520A34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Marshall Consulting                              www.marshall.com.sg</a:t>
            </a:r>
          </a:p>
        </p:txBody>
      </p:sp>
    </p:spTree>
    <p:extLst>
      <p:ext uri="{BB962C8B-B14F-4D97-AF65-F5344CB8AC3E}">
        <p14:creationId xmlns:p14="http://schemas.microsoft.com/office/powerpoint/2010/main" val="262443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56974-49A6-656C-B172-03B4F061F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Lawyers compared to “professionals” experience more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32951-869D-A577-9991-AFE7160E0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39856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incivility </a:t>
            </a:r>
          </a:p>
          <a:p>
            <a:r>
              <a:rPr lang="en-US" dirty="0"/>
              <a:t>interpersonal deviance</a:t>
            </a:r>
          </a:p>
          <a:p>
            <a:r>
              <a:rPr lang="en-US" dirty="0"/>
              <a:t>verbal abuse</a:t>
            </a:r>
          </a:p>
          <a:p>
            <a:r>
              <a:rPr lang="en-US" dirty="0"/>
              <a:t>work obstruction</a:t>
            </a:r>
          </a:p>
          <a:p>
            <a:r>
              <a:rPr lang="en-US" dirty="0"/>
              <a:t>emotional neglect</a:t>
            </a:r>
          </a:p>
          <a:p>
            <a:r>
              <a:rPr lang="en-US" dirty="0"/>
              <a:t>mistreatment overall, </a:t>
            </a:r>
          </a:p>
          <a:p>
            <a:r>
              <a:rPr lang="en-US" dirty="0"/>
              <a:t>bullying via destabilization,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4DD87-C03A-1E96-1DB2-15BC8714C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800" dirty="0"/>
              <a:t>Marshall Consulting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618787-CF1D-3A89-52CE-CA27A62CD633}"/>
              </a:ext>
            </a:extLst>
          </p:cNvPr>
          <p:cNvSpPr/>
          <p:nvPr/>
        </p:nvSpPr>
        <p:spPr>
          <a:xfrm>
            <a:off x="5478683" y="2257848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isolation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overwork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threat to professional standing behaviors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gender harassment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sexual harassment</a:t>
            </a:r>
          </a:p>
        </p:txBody>
      </p:sp>
    </p:spTree>
    <p:extLst>
      <p:ext uri="{BB962C8B-B14F-4D97-AF65-F5344CB8AC3E}">
        <p14:creationId xmlns:p14="http://schemas.microsoft.com/office/powerpoint/2010/main" val="4160005775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293</Words>
  <Application>Microsoft Macintosh PowerPoint</Application>
  <PresentationFormat>Widescreen</PresentationFormat>
  <Paragraphs>49</Paragraphs>
  <Slides>6</Slides>
  <Notes>5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Avenir Next LT Pro</vt:lpstr>
      <vt:lpstr>AvenirNext LT Pro Medium</vt:lpstr>
      <vt:lpstr>Calibri</vt:lpstr>
      <vt:lpstr>Sabon Next LT</vt:lpstr>
      <vt:lpstr>DappledVTI</vt:lpstr>
      <vt:lpstr>Wellbeing is real</vt:lpstr>
      <vt:lpstr>Prevalence of Suicidality Among Lawyers</vt:lpstr>
      <vt:lpstr>Local data (2018)*</vt:lpstr>
      <vt:lpstr>PowerPoint Presentation</vt:lpstr>
      <vt:lpstr>Private practice lawyers vs other lawyers and other professionals</vt:lpstr>
      <vt:lpstr>Lawyers compared to “professionals” experience more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Wellbeing is real</dc:title>
  <dc:creator>Jonathan Marshall</dc:creator>
  <cp:lastModifiedBy>Jonathan Marshall</cp:lastModifiedBy>
  <cp:revision>10</cp:revision>
  <dcterms:created xsi:type="dcterms:W3CDTF">2022-06-02T16:12:47Z</dcterms:created>
  <dcterms:modified xsi:type="dcterms:W3CDTF">2022-06-02T16:55:58Z</dcterms:modified>
</cp:coreProperties>
</file>