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9" r:id="rId3"/>
    <p:sldId id="287" r:id="rId4"/>
    <p:sldId id="272" r:id="rId5"/>
    <p:sldId id="285" r:id="rId6"/>
    <p:sldId id="261" r:id="rId7"/>
    <p:sldId id="257" r:id="rId8"/>
    <p:sldId id="260" r:id="rId9"/>
    <p:sldId id="293" r:id="rId10"/>
    <p:sldId id="259" r:id="rId11"/>
    <p:sldId id="291" r:id="rId12"/>
    <p:sldId id="271" r:id="rId13"/>
    <p:sldId id="262" r:id="rId14"/>
    <p:sldId id="295" r:id="rId15"/>
    <p:sldId id="273" r:id="rId16"/>
    <p:sldId id="274"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38E"/>
    <a:srgbClr val="70D2AA"/>
    <a:srgbClr val="4F7A32"/>
    <a:srgbClr val="40CC61"/>
    <a:srgbClr val="FF0066"/>
    <a:srgbClr val="D9EBCD"/>
    <a:srgbClr val="FFF1C5"/>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EACC-5159-4CDB-A045-D41FBDA85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D572F-9DA2-4FDA-9B31-49B65CB26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A474B-1D10-4DC1-82DD-94820BC9AFCD}"/>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913380B0-5363-434C-B920-E8E48F0A4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B391F-623B-411C-9337-B7117EA218C8}"/>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608978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DF8D-49E0-4A9C-93D0-AE914F5349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9241A1-252D-42AB-AF26-5491488A4B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EB339-5D8C-46CD-AD98-8AF5A324FBB5}"/>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88C99F3B-E048-4E6A-BC9A-D4697B356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A05A7-A028-42A1-B35C-1F9EEE316058}"/>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261539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4A308-F5A7-4B50-A367-A6E926F7A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01A79-EBD4-4620-BB72-C12B05F64E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1F6A2-F300-4304-BCDC-EE1870604B07}"/>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E9C50F65-A9A5-4662-ACE8-E6A80F670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9878A-614C-4563-A617-664E5291679C}"/>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309634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221A-5E6F-46A5-8967-C98E7EF60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714A9-ABE4-4F15-BE6E-0DCAAF2466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3D653-FCB6-4B20-A939-29A008F955C3}"/>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20957BC5-7482-4AE6-A90D-51219F2AE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AB727-F8F7-400B-A312-B203E79170C3}"/>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286483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92C3-5027-4AEB-BE58-C7BCBFF34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9F480-514D-4090-ADDE-6AA65BDEC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6A5FE-1106-492A-84F6-5ED854085384}"/>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CC5695EC-20EE-42F2-B8CA-EB5911E89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82F9A-7B73-4148-B4CA-E679232D71BE}"/>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201003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8526-CE6D-4BBC-9929-E7FFB1072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990A4-2B50-4BB4-BE55-54D18C026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31408-15A3-4301-8C7F-6E8A9E4BF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A26C6-913A-4622-B341-A05AA2785CC5}"/>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6" name="Footer Placeholder 5">
            <a:extLst>
              <a:ext uri="{FF2B5EF4-FFF2-40B4-BE49-F238E27FC236}">
                <a16:creationId xmlns:a16="http://schemas.microsoft.com/office/drawing/2014/main" id="{A7E7A840-6C54-45B9-BC29-B5FAA6F95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A4E8E-3E29-4031-AF96-A6247CEC545A}"/>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181485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C0B3-6EA1-4941-84BB-C1D9744F79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CC5A0D-1F30-4AE1-9A19-A2520383B9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65CEC3-8B36-4C2B-BF08-2B8C8B6A1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EA689-0177-4273-B71B-BA0797638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F04B6-044A-43B1-ADB6-F52A27375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46FC4-AB77-42B8-8FE6-0310D60D1AC0}"/>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8" name="Footer Placeholder 7">
            <a:extLst>
              <a:ext uri="{FF2B5EF4-FFF2-40B4-BE49-F238E27FC236}">
                <a16:creationId xmlns:a16="http://schemas.microsoft.com/office/drawing/2014/main" id="{DDE55776-1F8C-454D-81FA-E017E63DA4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714649-AFB6-4FF1-AF81-F97C190844EE}"/>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410597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74BA-C710-47A5-AF92-71D144D4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7C4A4-D6E0-4579-8233-BEFAA4309D6B}"/>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4" name="Footer Placeholder 3">
            <a:extLst>
              <a:ext uri="{FF2B5EF4-FFF2-40B4-BE49-F238E27FC236}">
                <a16:creationId xmlns:a16="http://schemas.microsoft.com/office/drawing/2014/main" id="{E94C33F8-E5AF-45A4-B6DA-E8CA6382C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EF237A-0ECC-41C2-92DF-4CD976BE3CFA}"/>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26966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DFBEE-846C-4DAB-BD10-DE2AE691879B}"/>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3" name="Footer Placeholder 2">
            <a:extLst>
              <a:ext uri="{FF2B5EF4-FFF2-40B4-BE49-F238E27FC236}">
                <a16:creationId xmlns:a16="http://schemas.microsoft.com/office/drawing/2014/main" id="{930FFF52-E28B-40EE-9CA3-09FB329D42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E2F71-65B0-4CCE-B19C-C82B7C9EF638}"/>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405602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9397-CEE3-497D-8C92-6189F4016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268BC-94D4-4BD4-AE2F-96FA474E7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458C-E74D-4DE7-A741-8CA979337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51AC9-4D58-49F4-8506-D666C81D7048}"/>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6" name="Footer Placeholder 5">
            <a:extLst>
              <a:ext uri="{FF2B5EF4-FFF2-40B4-BE49-F238E27FC236}">
                <a16:creationId xmlns:a16="http://schemas.microsoft.com/office/drawing/2014/main" id="{36DEB4E7-92B0-4039-AD4A-51D55B86B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1EEAA-FDA5-4E11-A54D-40686ACBFAC5}"/>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53953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BCEC-B08D-4050-A647-1BB126CA4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EA9BA4-38DF-402E-B9C8-3BE329192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4E3F9-B9F1-45B3-A57F-7CCD923D5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F2A63-0010-44CB-A491-116C732D3A58}"/>
              </a:ext>
            </a:extLst>
          </p:cNvPr>
          <p:cNvSpPr>
            <a:spLocks noGrp="1"/>
          </p:cNvSpPr>
          <p:nvPr>
            <p:ph type="dt" sz="half" idx="10"/>
          </p:nvPr>
        </p:nvSpPr>
        <p:spPr/>
        <p:txBody>
          <a:bodyPr/>
          <a:lstStyle/>
          <a:p>
            <a:fld id="{C8759689-5977-416E-B7CC-E3ACDFBC7942}" type="datetimeFigureOut">
              <a:rPr lang="en-US" smtClean="0"/>
              <a:t>9/30/2022</a:t>
            </a:fld>
            <a:endParaRPr lang="en-US"/>
          </a:p>
        </p:txBody>
      </p:sp>
      <p:sp>
        <p:nvSpPr>
          <p:cNvPr id="6" name="Footer Placeholder 5">
            <a:extLst>
              <a:ext uri="{FF2B5EF4-FFF2-40B4-BE49-F238E27FC236}">
                <a16:creationId xmlns:a16="http://schemas.microsoft.com/office/drawing/2014/main" id="{924EE74E-3F6F-4832-A733-B34AE7087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714EF-C5A1-4938-A034-7B4E1F62B2AA}"/>
              </a:ext>
            </a:extLst>
          </p:cNvPr>
          <p:cNvSpPr>
            <a:spLocks noGrp="1"/>
          </p:cNvSpPr>
          <p:nvPr>
            <p:ph type="sldNum" sz="quarter" idx="12"/>
          </p:nvPr>
        </p:nvSpPr>
        <p:spPr/>
        <p:txBody>
          <a:bodyPr/>
          <a:lstStyle/>
          <a:p>
            <a:fld id="{C05A28A8-9500-4F37-B29D-398C98038803}" type="slidenum">
              <a:rPr lang="en-US" smtClean="0"/>
              <a:t>‹#›</a:t>
            </a:fld>
            <a:endParaRPr lang="en-US"/>
          </a:p>
        </p:txBody>
      </p:sp>
    </p:spTree>
    <p:extLst>
      <p:ext uri="{BB962C8B-B14F-4D97-AF65-F5344CB8AC3E}">
        <p14:creationId xmlns:p14="http://schemas.microsoft.com/office/powerpoint/2010/main" val="293883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D8DD2E-512A-4BEA-92DC-E62E71309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B39D8-7C1A-49AD-AD54-E0C5CE138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BD6BD-4C0F-4E54-B6EC-7251909AC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59689-5977-416E-B7CC-E3ACDFBC7942}" type="datetimeFigureOut">
              <a:rPr lang="en-US" smtClean="0"/>
              <a:t>9/30/2022</a:t>
            </a:fld>
            <a:endParaRPr lang="en-US"/>
          </a:p>
        </p:txBody>
      </p:sp>
      <p:sp>
        <p:nvSpPr>
          <p:cNvPr id="5" name="Footer Placeholder 4">
            <a:extLst>
              <a:ext uri="{FF2B5EF4-FFF2-40B4-BE49-F238E27FC236}">
                <a16:creationId xmlns:a16="http://schemas.microsoft.com/office/drawing/2014/main" id="{CF3B6E15-1D46-4B10-89D2-F59707D16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CDC44-4856-471B-80CF-1A14304CD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A28A8-9500-4F37-B29D-398C98038803}" type="slidenum">
              <a:rPr lang="en-US" smtClean="0"/>
              <a:t>‹#›</a:t>
            </a:fld>
            <a:endParaRPr lang="en-US"/>
          </a:p>
        </p:txBody>
      </p:sp>
    </p:spTree>
    <p:extLst>
      <p:ext uri="{BB962C8B-B14F-4D97-AF65-F5344CB8AC3E}">
        <p14:creationId xmlns:p14="http://schemas.microsoft.com/office/powerpoint/2010/main" val="36171593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9000">
              <a:schemeClr val="accent6">
                <a:lumMod val="40000"/>
                <a:lumOff val="60000"/>
              </a:schemeClr>
            </a:gs>
            <a:gs pos="0">
              <a:srgbClr val="00B050"/>
            </a:gs>
            <a:gs pos="0">
              <a:schemeClr val="accent1">
                <a:lumMod val="45000"/>
                <a:lumOff val="55000"/>
              </a:schemeClr>
            </a:gs>
            <a:gs pos="0">
              <a:srgbClr val="41C38E"/>
            </a:gs>
            <a:gs pos="100000">
              <a:schemeClr val="accent6">
                <a:lumMod val="20000"/>
                <a:lumOff val="80000"/>
              </a:schemeClr>
            </a:gs>
            <a:gs pos="73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AC13-22C7-4A97-A740-5FEAF49A923A}"/>
              </a:ext>
            </a:extLst>
          </p:cNvPr>
          <p:cNvSpPr>
            <a:spLocks noGrp="1"/>
          </p:cNvSpPr>
          <p:nvPr>
            <p:ph type="ctrTitle"/>
          </p:nvPr>
        </p:nvSpPr>
        <p:spPr>
          <a:xfrm>
            <a:off x="1535394" y="1759375"/>
            <a:ext cx="9144000" cy="824074"/>
          </a:xfrm>
        </p:spPr>
        <p:txBody>
          <a:bodyPr>
            <a:noAutofit/>
          </a:bodyPr>
          <a:lstStyle/>
          <a:p>
            <a:r>
              <a:rPr lang="en-US" sz="5400" b="1" i="0" dirty="0">
                <a:solidFill>
                  <a:srgbClr val="333333"/>
                </a:solidFill>
                <a:effectLst/>
                <a:latin typeface="Humanist777"/>
              </a:rPr>
              <a:t>The Reparations Debate</a:t>
            </a:r>
            <a:endParaRPr lang="en-US" sz="5400" dirty="0"/>
          </a:p>
        </p:txBody>
      </p:sp>
      <p:sp>
        <p:nvSpPr>
          <p:cNvPr id="3" name="Subtitle 2">
            <a:extLst>
              <a:ext uri="{FF2B5EF4-FFF2-40B4-BE49-F238E27FC236}">
                <a16:creationId xmlns:a16="http://schemas.microsoft.com/office/drawing/2014/main" id="{3774AF6A-7F13-434F-BD12-1824CECD658F}"/>
              </a:ext>
            </a:extLst>
          </p:cNvPr>
          <p:cNvSpPr>
            <a:spLocks noGrp="1"/>
          </p:cNvSpPr>
          <p:nvPr>
            <p:ph type="subTitle" idx="1"/>
          </p:nvPr>
        </p:nvSpPr>
        <p:spPr>
          <a:xfrm>
            <a:off x="1524000" y="3219420"/>
            <a:ext cx="9144000" cy="952963"/>
          </a:xfrm>
        </p:spPr>
        <p:txBody>
          <a:bodyPr>
            <a:normAutofit fontScale="92500"/>
          </a:bodyPr>
          <a:lstStyle/>
          <a:p>
            <a:r>
              <a:rPr lang="en-US" sz="4000" b="1" dirty="0">
                <a:solidFill>
                  <a:srgbClr val="333333"/>
                </a:solidFill>
                <a:latin typeface="Humanist777"/>
              </a:rPr>
              <a:t>The Indian Residential Settlement in Canada</a:t>
            </a:r>
            <a:endParaRPr lang="en-US" sz="4000" b="1" i="0" dirty="0">
              <a:solidFill>
                <a:srgbClr val="333333"/>
              </a:solidFill>
              <a:effectLst/>
              <a:latin typeface="Humanist777"/>
            </a:endParaRPr>
          </a:p>
          <a:p>
            <a:endParaRPr lang="en-US" dirty="0"/>
          </a:p>
        </p:txBody>
      </p:sp>
      <p:sp>
        <p:nvSpPr>
          <p:cNvPr id="4" name="TextBox 3">
            <a:extLst>
              <a:ext uri="{FF2B5EF4-FFF2-40B4-BE49-F238E27FC236}">
                <a16:creationId xmlns:a16="http://schemas.microsoft.com/office/drawing/2014/main" id="{752EA89C-E324-4CBA-B2FD-E06252067BD6}"/>
              </a:ext>
            </a:extLst>
          </p:cNvPr>
          <p:cNvSpPr txBox="1"/>
          <p:nvPr/>
        </p:nvSpPr>
        <p:spPr>
          <a:xfrm>
            <a:off x="3439486" y="478172"/>
            <a:ext cx="5058562" cy="48656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96B5A9A-BD94-4F9C-AD8D-F789B50A6A98}"/>
              </a:ext>
            </a:extLst>
          </p:cNvPr>
          <p:cNvSpPr txBox="1"/>
          <p:nvPr/>
        </p:nvSpPr>
        <p:spPr>
          <a:xfrm>
            <a:off x="2877424" y="184558"/>
            <a:ext cx="5773024" cy="122479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F181006-F592-4940-A528-4E7A7DD86F80}"/>
              </a:ext>
            </a:extLst>
          </p:cNvPr>
          <p:cNvSpPr txBox="1"/>
          <p:nvPr/>
        </p:nvSpPr>
        <p:spPr>
          <a:xfrm>
            <a:off x="2936147" y="283464"/>
            <a:ext cx="5773024" cy="122479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5488AD08-481C-4F3E-9675-6A6CB3BAE628}"/>
              </a:ext>
            </a:extLst>
          </p:cNvPr>
          <p:cNvSpPr txBox="1"/>
          <p:nvPr/>
        </p:nvSpPr>
        <p:spPr>
          <a:xfrm>
            <a:off x="889233" y="4902554"/>
            <a:ext cx="3221373" cy="650958"/>
          </a:xfrm>
          <a:prstGeom prst="rect">
            <a:avLst/>
          </a:prstGeom>
          <a:noFill/>
        </p:spPr>
        <p:txBody>
          <a:bodyPr wrap="square" rtlCol="0">
            <a:spAutoFit/>
          </a:bodyPr>
          <a:lstStyle/>
          <a:p>
            <a:r>
              <a:rPr lang="en-US" b="1" dirty="0"/>
              <a:t>David Paterson</a:t>
            </a:r>
            <a:r>
              <a:rPr lang="en-US" dirty="0"/>
              <a:t>, Chair</a:t>
            </a:r>
          </a:p>
          <a:p>
            <a:r>
              <a:rPr lang="en-US" dirty="0"/>
              <a:t>Indigenous Peoples Committee</a:t>
            </a:r>
          </a:p>
        </p:txBody>
      </p:sp>
      <p:sp>
        <p:nvSpPr>
          <p:cNvPr id="11" name="TextBox 10">
            <a:extLst>
              <a:ext uri="{FF2B5EF4-FFF2-40B4-BE49-F238E27FC236}">
                <a16:creationId xmlns:a16="http://schemas.microsoft.com/office/drawing/2014/main" id="{B585FD39-DB3A-4305-ABD9-1FED2A30945D}"/>
              </a:ext>
            </a:extLst>
          </p:cNvPr>
          <p:cNvSpPr txBox="1"/>
          <p:nvPr/>
        </p:nvSpPr>
        <p:spPr>
          <a:xfrm>
            <a:off x="7541704" y="4424381"/>
            <a:ext cx="3909270" cy="2031325"/>
          </a:xfrm>
          <a:prstGeom prst="rect">
            <a:avLst/>
          </a:prstGeom>
          <a:noFill/>
        </p:spPr>
        <p:txBody>
          <a:bodyPr wrap="square" rtlCol="0">
            <a:spAutoFit/>
          </a:bodyPr>
          <a:lstStyle/>
          <a:p>
            <a:pPr algn="r"/>
            <a:r>
              <a:rPr lang="en-US" b="1" dirty="0"/>
              <a:t>Paterson Law Office</a:t>
            </a:r>
          </a:p>
          <a:p>
            <a:pPr algn="r"/>
            <a:r>
              <a:rPr lang="en-US" dirty="0"/>
              <a:t>2101 – 13880 – 101 Ave.</a:t>
            </a:r>
            <a:br>
              <a:rPr lang="en-US" dirty="0"/>
            </a:br>
            <a:r>
              <a:rPr lang="en-US" dirty="0"/>
              <a:t>Surrey, BC, Canada</a:t>
            </a:r>
          </a:p>
          <a:p>
            <a:pPr algn="r"/>
            <a:r>
              <a:rPr lang="en-US" dirty="0"/>
              <a:t>V3T 5T1</a:t>
            </a:r>
          </a:p>
          <a:p>
            <a:pPr algn="r"/>
            <a:endParaRPr lang="en-US" dirty="0"/>
          </a:p>
          <a:p>
            <a:pPr algn="r"/>
            <a:r>
              <a:rPr lang="en-US" dirty="0"/>
              <a:t>1-604-614-4185</a:t>
            </a:r>
          </a:p>
          <a:p>
            <a:pPr algn="r"/>
            <a:r>
              <a:rPr lang="en-US" dirty="0"/>
              <a:t>email: david.paterson@patersonlaw.ca</a:t>
            </a:r>
          </a:p>
        </p:txBody>
      </p:sp>
      <p:pic>
        <p:nvPicPr>
          <p:cNvPr id="8" name="Picture 7">
            <a:extLst>
              <a:ext uri="{FF2B5EF4-FFF2-40B4-BE49-F238E27FC236}">
                <a16:creationId xmlns:a16="http://schemas.microsoft.com/office/drawing/2014/main" id="{D2D4DA6F-3A2B-8A9F-F351-4D220317F8EB}"/>
              </a:ext>
            </a:extLst>
          </p:cNvPr>
          <p:cNvPicPr>
            <a:picLocks noChangeAspect="1"/>
          </p:cNvPicPr>
          <p:nvPr/>
        </p:nvPicPr>
        <p:blipFill>
          <a:blip r:embed="rId2"/>
          <a:stretch>
            <a:fillRect/>
          </a:stretch>
        </p:blipFill>
        <p:spPr>
          <a:xfrm>
            <a:off x="2409825" y="121075"/>
            <a:ext cx="7372350" cy="1638300"/>
          </a:xfrm>
          <a:prstGeom prst="rect">
            <a:avLst/>
          </a:prstGeom>
        </p:spPr>
      </p:pic>
    </p:spTree>
    <p:extLst>
      <p:ext uri="{BB962C8B-B14F-4D97-AF65-F5344CB8AC3E}">
        <p14:creationId xmlns:p14="http://schemas.microsoft.com/office/powerpoint/2010/main" val="153773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5220-A871-496E-83E6-2EB1CE31054E}"/>
              </a:ext>
            </a:extLst>
          </p:cNvPr>
          <p:cNvSpPr>
            <a:spLocks noGrp="1"/>
          </p:cNvSpPr>
          <p:nvPr>
            <p:ph type="title"/>
          </p:nvPr>
        </p:nvSpPr>
        <p:spPr>
          <a:xfrm>
            <a:off x="947737" y="457200"/>
            <a:ext cx="3824288" cy="985706"/>
          </a:xfrm>
        </p:spPr>
        <p:txBody>
          <a:bodyPr>
            <a:normAutofit/>
          </a:bodyPr>
          <a:lstStyle/>
          <a:p>
            <a:r>
              <a:rPr lang="en-US" dirty="0"/>
              <a:t>Before and After</a:t>
            </a:r>
            <a:br>
              <a:rPr lang="en-US" dirty="0"/>
            </a:br>
            <a:r>
              <a:rPr lang="en-US" dirty="0"/>
              <a:t>Thomas Moore, 1874</a:t>
            </a:r>
          </a:p>
        </p:txBody>
      </p:sp>
      <p:graphicFrame>
        <p:nvGraphicFramePr>
          <p:cNvPr id="9" name="Content Placeholder 8">
            <a:extLst>
              <a:ext uri="{FF2B5EF4-FFF2-40B4-BE49-F238E27FC236}">
                <a16:creationId xmlns:a16="http://schemas.microsoft.com/office/drawing/2014/main" id="{7F922A8A-C1D3-43F5-9557-976F5DB1020E}"/>
              </a:ext>
            </a:extLst>
          </p:cNvPr>
          <p:cNvGraphicFramePr>
            <a:graphicFrameLocks noGrp="1" noChangeAspect="1"/>
          </p:cNvGraphicFramePr>
          <p:nvPr>
            <p:ph idx="1"/>
            <p:extLst>
              <p:ext uri="{D42A27DB-BD31-4B8C-83A1-F6EECF244321}">
                <p14:modId xmlns:p14="http://schemas.microsoft.com/office/powerpoint/2010/main" val="1691715884"/>
              </p:ext>
            </p:extLst>
          </p:nvPr>
        </p:nvGraphicFramePr>
        <p:xfrm>
          <a:off x="7043738" y="457200"/>
          <a:ext cx="3824287" cy="4873625"/>
        </p:xfrm>
        <a:graphic>
          <a:graphicData uri="http://schemas.openxmlformats.org/presentationml/2006/ole">
            <mc:AlternateContent xmlns:mc="http://schemas.openxmlformats.org/markup-compatibility/2006">
              <mc:Choice xmlns:v="urn:schemas-microsoft-com:vml" Requires="v">
                <p:oleObj name="Acrobat Document" r:id="rId2" imgW="4267200" imgH="5438692" progId="AcroExch.Document.7">
                  <p:embed/>
                </p:oleObj>
              </mc:Choice>
              <mc:Fallback>
                <p:oleObj name="Acrobat Document" r:id="rId2" imgW="4267200" imgH="5438692" progId="AcroExch.Document.7">
                  <p:embed/>
                  <p:pic>
                    <p:nvPicPr>
                      <p:cNvPr id="0" name=""/>
                      <p:cNvPicPr/>
                      <p:nvPr/>
                    </p:nvPicPr>
                    <p:blipFill>
                      <a:blip r:embed="rId3"/>
                      <a:stretch>
                        <a:fillRect/>
                      </a:stretch>
                    </p:blipFill>
                    <p:spPr>
                      <a:xfrm>
                        <a:off x="7043738" y="457200"/>
                        <a:ext cx="3824287" cy="4873625"/>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DD717C6-F6BC-4356-A39E-D9B19ACBD29E}"/>
              </a:ext>
            </a:extLst>
          </p:cNvPr>
          <p:cNvSpPr>
            <a:spLocks noGrp="1"/>
          </p:cNvSpPr>
          <p:nvPr>
            <p:ph type="body" sz="half" idx="2"/>
          </p:nvPr>
        </p:nvSpPr>
        <p:spPr>
          <a:xfrm>
            <a:off x="947737" y="1635852"/>
            <a:ext cx="3740397" cy="4225197"/>
          </a:xfrm>
        </p:spPr>
        <p:txBody>
          <a:bodyPr>
            <a:noAutofit/>
          </a:bodyPr>
          <a:lstStyle/>
          <a:p>
            <a:r>
              <a:rPr lang="en-US" sz="1800" dirty="0"/>
              <a:t>The Canadian government staged dramatic “before and after” photos of Aboriginal children.  In the before photo, Thomas Moore, a student in the Regina Indian Industrial School, is dressed as a “savage” holding a revolver.  In the after photo, he is “civilized” in his suit.  Propaganda like this was used by the Department of Indian Affairs to justify the residential school system.  Few knew that both the before and after photos were faked images with no connection to the Cree boy’s real life.  Thomas Moore’s “before” clothing includes women’s traditional attire which a male would never wear.</a:t>
            </a:r>
          </a:p>
        </p:txBody>
      </p:sp>
      <p:sp>
        <p:nvSpPr>
          <p:cNvPr id="10" name="TextBox 9">
            <a:extLst>
              <a:ext uri="{FF2B5EF4-FFF2-40B4-BE49-F238E27FC236}">
                <a16:creationId xmlns:a16="http://schemas.microsoft.com/office/drawing/2014/main" id="{EE90D5A2-C535-4EC6-9308-3C3B31698C8E}"/>
              </a:ext>
            </a:extLst>
          </p:cNvPr>
          <p:cNvSpPr txBox="1"/>
          <p:nvPr/>
        </p:nvSpPr>
        <p:spPr>
          <a:xfrm>
            <a:off x="6820250" y="5780015"/>
            <a:ext cx="4944133" cy="523220"/>
          </a:xfrm>
          <a:prstGeom prst="rect">
            <a:avLst/>
          </a:prstGeom>
          <a:noFill/>
        </p:spPr>
        <p:txBody>
          <a:bodyPr wrap="square" rtlCol="0">
            <a:spAutoFit/>
          </a:bodyPr>
          <a:lstStyle/>
          <a:p>
            <a:r>
              <a:rPr lang="en-US" sz="1400" dirty="0"/>
              <a:t>“Residential Schools: with the words and images of Survivors”</a:t>
            </a:r>
          </a:p>
          <a:p>
            <a:pPr algn="r"/>
            <a:r>
              <a:rPr lang="en-US" sz="1400" dirty="0"/>
              <a:t> - Larry </a:t>
            </a:r>
            <a:r>
              <a:rPr lang="en-US" sz="1400" dirty="0" err="1"/>
              <a:t>Loyie</a:t>
            </a:r>
            <a:r>
              <a:rPr lang="en-US" sz="1400" dirty="0"/>
              <a:t>, Wayne K. Spear, Constance Brissenden</a:t>
            </a:r>
          </a:p>
        </p:txBody>
      </p:sp>
    </p:spTree>
    <p:extLst>
      <p:ext uri="{BB962C8B-B14F-4D97-AF65-F5344CB8AC3E}">
        <p14:creationId xmlns:p14="http://schemas.microsoft.com/office/powerpoint/2010/main" val="255594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9EEE-F966-4BA6-B547-B273CB250FD4}"/>
              </a:ext>
            </a:extLst>
          </p:cNvPr>
          <p:cNvSpPr>
            <a:spLocks noGrp="1"/>
          </p:cNvSpPr>
          <p:nvPr>
            <p:ph type="title"/>
          </p:nvPr>
        </p:nvSpPr>
        <p:spPr>
          <a:xfrm>
            <a:off x="831850" y="353138"/>
            <a:ext cx="10515600" cy="830424"/>
          </a:xfrm>
        </p:spPr>
        <p:txBody>
          <a:bodyPr>
            <a:normAutofit fontScale="90000"/>
          </a:bodyPr>
          <a:lstStyle/>
          <a:p>
            <a:pPr algn="ctr"/>
            <a:r>
              <a:rPr lang="en-US" b="1" dirty="0"/>
              <a:t>Moving Forward</a:t>
            </a:r>
          </a:p>
        </p:txBody>
      </p:sp>
      <p:sp>
        <p:nvSpPr>
          <p:cNvPr id="3" name="Text Placeholder 2">
            <a:extLst>
              <a:ext uri="{FF2B5EF4-FFF2-40B4-BE49-F238E27FC236}">
                <a16:creationId xmlns:a16="http://schemas.microsoft.com/office/drawing/2014/main" id="{55BAC1C4-D29B-4F67-8838-B8EDB7C32E7B}"/>
              </a:ext>
            </a:extLst>
          </p:cNvPr>
          <p:cNvSpPr>
            <a:spLocks noGrp="1"/>
          </p:cNvSpPr>
          <p:nvPr>
            <p:ph type="body" idx="1"/>
          </p:nvPr>
        </p:nvSpPr>
        <p:spPr>
          <a:xfrm>
            <a:off x="831850" y="1502230"/>
            <a:ext cx="10515600" cy="4783364"/>
          </a:xfrm>
        </p:spPr>
        <p:txBody>
          <a:bodyPr>
            <a:normAutofit/>
          </a:bodyPr>
          <a:lstStyle/>
          <a:p>
            <a:pPr marL="342900" indent="-342900">
              <a:buFont typeface="Wingdings" panose="05000000000000000000" pitchFamily="2" charset="2"/>
              <a:buChar char="Ø"/>
            </a:pPr>
            <a:r>
              <a:rPr lang="en-US" dirty="0"/>
              <a:t>1998 – Canadian Residential School Plaintiffs’ Counsel Association (CRSPCA) signed Memorandum of Understanding with Assembly of First Nations (AFN)</a:t>
            </a:r>
          </a:p>
          <a:p>
            <a:pPr marL="342900" indent="-342900">
              <a:buFont typeface="Wingdings" panose="05000000000000000000" pitchFamily="2" charset="2"/>
              <a:buChar char="Ø"/>
            </a:pPr>
            <a:r>
              <a:rPr lang="en-US" dirty="0"/>
              <a:t>1998 - Consultative Dialogues nation wide</a:t>
            </a:r>
          </a:p>
          <a:p>
            <a:pPr marL="342900" indent="-342900">
              <a:buFont typeface="Wingdings" panose="05000000000000000000" pitchFamily="2" charset="2"/>
              <a:buChar char="Ø"/>
            </a:pPr>
            <a:r>
              <a:rPr lang="en-US" dirty="0"/>
              <a:t>2000 – </a:t>
            </a:r>
            <a:r>
              <a:rPr lang="en-US" i="1" dirty="0"/>
              <a:t>Baxter</a:t>
            </a:r>
            <a:r>
              <a:rPr lang="en-US" dirty="0"/>
              <a:t> class action commenced by National Consortium</a:t>
            </a:r>
          </a:p>
          <a:p>
            <a:pPr marL="342900" indent="-342900">
              <a:buFont typeface="Wingdings" panose="05000000000000000000" pitchFamily="2" charset="2"/>
              <a:buChar char="Ø"/>
            </a:pPr>
            <a:r>
              <a:rPr lang="en-US" dirty="0"/>
              <a:t>2003 – Alternate Dispute Resolution (ADR) process</a:t>
            </a:r>
          </a:p>
          <a:p>
            <a:pPr marL="342900" indent="-342900">
              <a:buFont typeface="Wingdings" panose="05000000000000000000" pitchFamily="2" charset="2"/>
              <a:buChar char="Ø"/>
            </a:pPr>
            <a:r>
              <a:rPr lang="en-US" dirty="0"/>
              <a:t>February 2005 – Parliamentary Committee hearings</a:t>
            </a:r>
          </a:p>
          <a:p>
            <a:pPr marL="342900" indent="-342900">
              <a:buFont typeface="Wingdings" panose="05000000000000000000" pitchFamily="2" charset="2"/>
              <a:buChar char="Ø"/>
            </a:pPr>
            <a:r>
              <a:rPr lang="en-US" dirty="0"/>
              <a:t>May 2005 – Supreme Court of Canada refused leave to appeal of </a:t>
            </a:r>
            <a:r>
              <a:rPr lang="en-US" i="1" dirty="0"/>
              <a:t>Cloud v Canada</a:t>
            </a:r>
            <a:endParaRPr lang="en-US" dirty="0"/>
          </a:p>
          <a:p>
            <a:pPr marL="342900" indent="-342900">
              <a:buFont typeface="Wingdings" panose="05000000000000000000" pitchFamily="2" charset="2"/>
              <a:buChar char="Ø"/>
            </a:pPr>
            <a:r>
              <a:rPr lang="en-US" dirty="0"/>
              <a:t>May 2005 – Political Accord adopted between AFN and Government of Canada</a:t>
            </a:r>
          </a:p>
          <a:p>
            <a:pPr marL="342900" indent="-342900">
              <a:buFont typeface="Wingdings" panose="05000000000000000000" pitchFamily="2" charset="2"/>
              <a:buChar char="Ø"/>
            </a:pPr>
            <a:r>
              <a:rPr lang="en-US" dirty="0"/>
              <a:t>November 24, 2005 – Agreement in Principle to resolve </a:t>
            </a:r>
            <a:r>
              <a:rPr lang="en-US" i="1" dirty="0"/>
              <a:t>Baxter</a:t>
            </a:r>
            <a:r>
              <a:rPr lang="en-US" dirty="0"/>
              <a:t> class action</a:t>
            </a:r>
          </a:p>
          <a:p>
            <a:pPr marL="342900" indent="-342900">
              <a:buFont typeface="Wingdings" panose="05000000000000000000" pitchFamily="2" charset="2"/>
              <a:buChar char="Ø"/>
            </a:pPr>
            <a:r>
              <a:rPr lang="en-US" dirty="0"/>
              <a:t>May 2006 – Indian Residential School Settlement Agreement (IRSSA), effective September 19, 2007</a:t>
            </a:r>
          </a:p>
        </p:txBody>
      </p:sp>
    </p:spTree>
    <p:extLst>
      <p:ext uri="{BB962C8B-B14F-4D97-AF65-F5344CB8AC3E}">
        <p14:creationId xmlns:p14="http://schemas.microsoft.com/office/powerpoint/2010/main" val="399405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2388-6A26-4225-A018-00BE426A4604}"/>
              </a:ext>
            </a:extLst>
          </p:cNvPr>
          <p:cNvSpPr>
            <a:spLocks noGrp="1"/>
          </p:cNvSpPr>
          <p:nvPr>
            <p:ph type="title"/>
          </p:nvPr>
        </p:nvSpPr>
        <p:spPr/>
        <p:txBody>
          <a:bodyPr/>
          <a:lstStyle/>
          <a:p>
            <a:pPr algn="ctr"/>
            <a:r>
              <a:rPr lang="en-US" b="1" dirty="0"/>
              <a:t>Indian Residential School Settlement Agreement (May 8, 2006)</a:t>
            </a:r>
          </a:p>
        </p:txBody>
      </p:sp>
      <p:sp>
        <p:nvSpPr>
          <p:cNvPr id="3" name="Content Placeholder 2">
            <a:extLst>
              <a:ext uri="{FF2B5EF4-FFF2-40B4-BE49-F238E27FC236}">
                <a16:creationId xmlns:a16="http://schemas.microsoft.com/office/drawing/2014/main" id="{B1533FB9-BF30-4F4E-9551-2080FFC59154}"/>
              </a:ext>
            </a:extLst>
          </p:cNvPr>
          <p:cNvSpPr>
            <a:spLocks noGrp="1"/>
          </p:cNvSpPr>
          <p:nvPr>
            <p:ph idx="1"/>
          </p:nvPr>
        </p:nvSpPr>
        <p:spPr/>
        <p:txBody>
          <a:bodyPr>
            <a:normAutofit fontScale="92500"/>
          </a:bodyPr>
          <a:lstStyle/>
          <a:p>
            <a:r>
              <a:rPr lang="en-US" sz="3600" dirty="0"/>
              <a:t>$1.9 billion - Common Experience Payment (CEP) -</a:t>
            </a:r>
          </a:p>
          <a:p>
            <a:r>
              <a:rPr lang="en-US" sz="3600" dirty="0"/>
              <a:t>$4 billion compensation paid out - Independent Assessment Process (IAP)</a:t>
            </a:r>
          </a:p>
          <a:p>
            <a:r>
              <a:rPr lang="en-US" sz="3600" dirty="0"/>
              <a:t>Indian Residential Schools Truth and Reconciliation Commission (National Centre for Truth and Reconciliation)</a:t>
            </a:r>
          </a:p>
          <a:p>
            <a:r>
              <a:rPr lang="en-US" sz="3600" dirty="0"/>
              <a:t>$20 million - Funding for Commemoration Projects</a:t>
            </a:r>
            <a:endParaRPr lang="en-US" sz="3200" dirty="0"/>
          </a:p>
          <a:p>
            <a:r>
              <a:rPr lang="en-US" sz="3600" dirty="0"/>
              <a:t>$250 million - Health and Healing Services (Aboriginal Healing Foundation)</a:t>
            </a:r>
          </a:p>
          <a:p>
            <a:endParaRPr lang="en-US" b="1" dirty="0"/>
          </a:p>
          <a:p>
            <a:endParaRPr lang="en-US" dirty="0"/>
          </a:p>
        </p:txBody>
      </p:sp>
    </p:spTree>
    <p:extLst>
      <p:ext uri="{BB962C8B-B14F-4D97-AF65-F5344CB8AC3E}">
        <p14:creationId xmlns:p14="http://schemas.microsoft.com/office/powerpoint/2010/main" val="25910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81A6-55E2-4D9A-9C85-1ABA8AE606CB}"/>
              </a:ext>
            </a:extLst>
          </p:cNvPr>
          <p:cNvSpPr>
            <a:spLocks noGrp="1"/>
          </p:cNvSpPr>
          <p:nvPr>
            <p:ph type="title"/>
          </p:nvPr>
        </p:nvSpPr>
        <p:spPr>
          <a:xfrm>
            <a:off x="562946" y="223362"/>
            <a:ext cx="11066106" cy="1246738"/>
          </a:xfrm>
        </p:spPr>
        <p:txBody>
          <a:bodyPr>
            <a:noAutofit/>
          </a:bodyPr>
          <a:lstStyle/>
          <a:p>
            <a:pPr algn="ctr"/>
            <a:r>
              <a:rPr lang="en-US" sz="2800" i="1" dirty="0">
                <a:solidFill>
                  <a:schemeClr val="accent1">
                    <a:lumMod val="75000"/>
                  </a:schemeClr>
                </a:solidFill>
                <a:latin typeface="Open Sans"/>
              </a:rPr>
              <a:t>The government of Canada sincerely apologizes and asks the forgiveness of the Aboriginal peoples of this country for failing them so profoundly. We are sorry.   </a:t>
            </a:r>
            <a:br>
              <a:rPr lang="en-US" sz="2800" i="1" dirty="0">
                <a:solidFill>
                  <a:schemeClr val="accent1">
                    <a:lumMod val="75000"/>
                  </a:schemeClr>
                </a:solidFill>
                <a:latin typeface="Open Sans"/>
              </a:rPr>
            </a:br>
            <a:r>
              <a:rPr lang="en-US" sz="2800" i="1" dirty="0">
                <a:solidFill>
                  <a:schemeClr val="accent1">
                    <a:lumMod val="75000"/>
                  </a:schemeClr>
                </a:solidFill>
                <a:latin typeface="Open Sans"/>
              </a:rPr>
              <a:t>                                                            </a:t>
            </a:r>
            <a:r>
              <a:rPr lang="en-US" sz="2200" b="0" i="0" dirty="0">
                <a:solidFill>
                  <a:srgbClr val="222222"/>
                </a:solidFill>
                <a:effectLst/>
                <a:latin typeface="Open Sans"/>
              </a:rPr>
              <a:t>- Prime Minster S. Harper, June 11, 2008</a:t>
            </a:r>
            <a:endParaRPr lang="en-US" sz="2200" dirty="0"/>
          </a:p>
        </p:txBody>
      </p:sp>
      <p:pic>
        <p:nvPicPr>
          <p:cNvPr id="13318" name="Picture 6" descr="Truth commission goes to court to get government documents | The Star">
            <a:extLst>
              <a:ext uri="{FF2B5EF4-FFF2-40B4-BE49-F238E27FC236}">
                <a16:creationId xmlns:a16="http://schemas.microsoft.com/office/drawing/2014/main" id="{69E5ABF2-3E76-430F-AA7B-71E9989C27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0425" y="1575254"/>
            <a:ext cx="7611149" cy="52827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6D7C095-87D8-428D-B4D4-652A39FCA013}"/>
              </a:ext>
            </a:extLst>
          </p:cNvPr>
          <p:cNvSpPr txBox="1"/>
          <p:nvPr/>
        </p:nvSpPr>
        <p:spPr>
          <a:xfrm>
            <a:off x="10067731" y="5803641"/>
            <a:ext cx="2006082" cy="830997"/>
          </a:xfrm>
          <a:prstGeom prst="rect">
            <a:avLst/>
          </a:prstGeom>
          <a:noFill/>
        </p:spPr>
        <p:txBody>
          <a:bodyPr wrap="square" rtlCol="0">
            <a:spAutoFit/>
          </a:bodyPr>
          <a:lstStyle/>
          <a:p>
            <a:r>
              <a:rPr lang="en-US" sz="1600" b="0" i="0" dirty="0">
                <a:solidFill>
                  <a:srgbClr val="333333"/>
                </a:solidFill>
                <a:effectLst/>
                <a:latin typeface="PT Sans"/>
              </a:rPr>
              <a:t>Image credit – The Canadian Press: Fred Chartrand</a:t>
            </a:r>
            <a:endParaRPr lang="en-US" sz="1600" dirty="0"/>
          </a:p>
        </p:txBody>
      </p:sp>
    </p:spTree>
    <p:extLst>
      <p:ext uri="{BB962C8B-B14F-4D97-AF65-F5344CB8AC3E}">
        <p14:creationId xmlns:p14="http://schemas.microsoft.com/office/powerpoint/2010/main" val="360831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3B2B-9E23-48D8-8F7D-B25179EEC0A2}"/>
              </a:ext>
            </a:extLst>
          </p:cNvPr>
          <p:cNvSpPr>
            <a:spLocks noGrp="1"/>
          </p:cNvSpPr>
          <p:nvPr>
            <p:ph type="title"/>
          </p:nvPr>
        </p:nvSpPr>
        <p:spPr/>
        <p:txBody>
          <a:bodyPr/>
          <a:lstStyle/>
          <a:p>
            <a:pPr algn="ctr"/>
            <a:r>
              <a:rPr lang="en-CA" b="1" dirty="0"/>
              <a:t>Pope Francis Visit to Canada</a:t>
            </a:r>
            <a:br>
              <a:rPr lang="en-CA" b="1" dirty="0"/>
            </a:br>
            <a:r>
              <a:rPr lang="en-CA" b="1" dirty="0"/>
              <a:t>July 24-30, 2022</a:t>
            </a:r>
          </a:p>
        </p:txBody>
      </p:sp>
      <p:sp>
        <p:nvSpPr>
          <p:cNvPr id="9" name="Text Placeholder 8">
            <a:extLst>
              <a:ext uri="{FF2B5EF4-FFF2-40B4-BE49-F238E27FC236}">
                <a16:creationId xmlns:a16="http://schemas.microsoft.com/office/drawing/2014/main" id="{F9A0B6AC-A620-49E6-86D7-5E46D3406A49}"/>
              </a:ext>
            </a:extLst>
          </p:cNvPr>
          <p:cNvSpPr>
            <a:spLocks noGrp="1"/>
          </p:cNvSpPr>
          <p:nvPr>
            <p:ph type="body" idx="1"/>
          </p:nvPr>
        </p:nvSpPr>
        <p:spPr>
          <a:xfrm>
            <a:off x="585788" y="5374481"/>
            <a:ext cx="5157787" cy="823912"/>
          </a:xfrm>
        </p:spPr>
        <p:txBody>
          <a:bodyPr>
            <a:normAutofit fontScale="55000" lnSpcReduction="20000"/>
          </a:bodyPr>
          <a:lstStyle/>
          <a:p>
            <a:pPr algn="ctr"/>
            <a:r>
              <a:rPr lang="en-CA" sz="3500" b="0" dirty="0" err="1"/>
              <a:t>Maskwacis</a:t>
            </a:r>
            <a:r>
              <a:rPr lang="en-CA" sz="3500" b="0" dirty="0"/>
              <a:t>, Alberta, Canada July 25, 2022</a:t>
            </a:r>
          </a:p>
          <a:p>
            <a:pPr algn="r"/>
            <a:r>
              <a:rPr lang="en-CA" sz="2200" b="0" i="0" dirty="0">
                <a:solidFill>
                  <a:srgbClr val="666666"/>
                </a:solidFill>
                <a:effectLst/>
              </a:rPr>
              <a:t>(REUTERS/Amber Bracken)</a:t>
            </a:r>
            <a:endParaRPr lang="en-CA" sz="2200" dirty="0"/>
          </a:p>
        </p:txBody>
      </p:sp>
      <p:pic>
        <p:nvPicPr>
          <p:cNvPr id="6" name="Content Placeholder 5">
            <a:extLst>
              <a:ext uri="{FF2B5EF4-FFF2-40B4-BE49-F238E27FC236}">
                <a16:creationId xmlns:a16="http://schemas.microsoft.com/office/drawing/2014/main" id="{25AA4951-66A0-41DE-923A-E31CB17C1F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36491" y="2505075"/>
            <a:ext cx="4381500" cy="2466975"/>
          </a:xfrm>
        </p:spPr>
      </p:pic>
      <p:sp>
        <p:nvSpPr>
          <p:cNvPr id="10" name="Text Placeholder 9">
            <a:extLst>
              <a:ext uri="{FF2B5EF4-FFF2-40B4-BE49-F238E27FC236}">
                <a16:creationId xmlns:a16="http://schemas.microsoft.com/office/drawing/2014/main" id="{4194DB29-14B7-4F8A-90FD-64DA8DEBE05F}"/>
              </a:ext>
            </a:extLst>
          </p:cNvPr>
          <p:cNvSpPr>
            <a:spLocks noGrp="1"/>
          </p:cNvSpPr>
          <p:nvPr>
            <p:ph type="body" sz="quarter" idx="3"/>
          </p:nvPr>
        </p:nvSpPr>
        <p:spPr>
          <a:xfrm>
            <a:off x="6448427" y="5668963"/>
            <a:ext cx="5183188" cy="823912"/>
          </a:xfrm>
        </p:spPr>
        <p:txBody>
          <a:bodyPr>
            <a:normAutofit fontScale="55000" lnSpcReduction="20000"/>
          </a:bodyPr>
          <a:lstStyle/>
          <a:p>
            <a:pPr algn="ctr"/>
            <a:r>
              <a:rPr lang="en-CA" sz="3400" b="0" dirty="0"/>
              <a:t>Ceremonial Cloth with 2800 names of children who died at IRS</a:t>
            </a:r>
          </a:p>
          <a:p>
            <a:pPr algn="r"/>
            <a:r>
              <a:rPr lang="en-CA" b="0" dirty="0"/>
              <a:t>(CNS photo – Paul Haring)</a:t>
            </a:r>
          </a:p>
        </p:txBody>
      </p:sp>
      <p:pic>
        <p:nvPicPr>
          <p:cNvPr id="8" name="Content Placeholder 7">
            <a:extLst>
              <a:ext uri="{FF2B5EF4-FFF2-40B4-BE49-F238E27FC236}">
                <a16:creationId xmlns:a16="http://schemas.microsoft.com/office/drawing/2014/main" id="{7DB8FBCB-C9CF-4586-A88F-87800AB604F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43320" y="2115758"/>
            <a:ext cx="5183188" cy="3128134"/>
          </a:xfrm>
        </p:spPr>
      </p:pic>
    </p:spTree>
    <p:extLst>
      <p:ext uri="{BB962C8B-B14F-4D97-AF65-F5344CB8AC3E}">
        <p14:creationId xmlns:p14="http://schemas.microsoft.com/office/powerpoint/2010/main" val="305737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0">
              <a:schemeClr val="accent1">
                <a:lumMod val="45000"/>
                <a:lumOff val="55000"/>
              </a:schemeClr>
            </a:gs>
            <a:gs pos="0">
              <a:schemeClr val="accent2">
                <a:lumMod val="40000"/>
                <a:lumOff val="60000"/>
              </a:schemeClr>
            </a:gs>
            <a:gs pos="55000">
              <a:schemeClr val="accent2">
                <a:lumMod val="40000"/>
                <a:lumOff val="60000"/>
              </a:schemeClr>
            </a:gs>
            <a:gs pos="81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50A9-928B-40C3-A983-DFB62E44CC66}"/>
              </a:ext>
            </a:extLst>
          </p:cNvPr>
          <p:cNvSpPr>
            <a:spLocks noGrp="1"/>
          </p:cNvSpPr>
          <p:nvPr>
            <p:ph type="title"/>
          </p:nvPr>
        </p:nvSpPr>
        <p:spPr>
          <a:xfrm>
            <a:off x="391886" y="0"/>
            <a:ext cx="6382138" cy="671804"/>
          </a:xfrm>
        </p:spPr>
        <p:txBody>
          <a:bodyPr>
            <a:normAutofit/>
          </a:bodyPr>
          <a:lstStyle/>
          <a:p>
            <a:pPr algn="ctr"/>
            <a:r>
              <a:rPr lang="en-US" sz="2200" b="1" dirty="0"/>
              <a:t>94 Calls to Action</a:t>
            </a:r>
            <a:r>
              <a:rPr lang="en-US" dirty="0"/>
              <a:t>	</a:t>
            </a:r>
          </a:p>
        </p:txBody>
      </p:sp>
      <p:graphicFrame>
        <p:nvGraphicFramePr>
          <p:cNvPr id="6" name="Content Placeholder 5">
            <a:extLst>
              <a:ext uri="{FF2B5EF4-FFF2-40B4-BE49-F238E27FC236}">
                <a16:creationId xmlns:a16="http://schemas.microsoft.com/office/drawing/2014/main" id="{4305B24F-0776-43E9-8D09-7816412EE301}"/>
              </a:ext>
            </a:extLst>
          </p:cNvPr>
          <p:cNvGraphicFramePr>
            <a:graphicFrameLocks noGrp="1" noChangeAspect="1"/>
          </p:cNvGraphicFramePr>
          <p:nvPr>
            <p:ph idx="1"/>
            <p:extLst>
              <p:ext uri="{D42A27DB-BD31-4B8C-83A1-F6EECF244321}">
                <p14:modId xmlns:p14="http://schemas.microsoft.com/office/powerpoint/2010/main" val="1746632562"/>
              </p:ext>
            </p:extLst>
          </p:nvPr>
        </p:nvGraphicFramePr>
        <p:xfrm>
          <a:off x="7354240" y="671804"/>
          <a:ext cx="4176712" cy="5405438"/>
        </p:xfrm>
        <a:graphic>
          <a:graphicData uri="http://schemas.openxmlformats.org/presentationml/2006/ole">
            <mc:AlternateContent xmlns:mc="http://schemas.openxmlformats.org/markup-compatibility/2006">
              <mc:Choice xmlns:v="urn:schemas-microsoft-com:vml" Requires="v">
                <p:oleObj name="Acrobat Document" r:id="rId2" imgW="5829085" imgH="7543571" progId="AcroExch.Document.7">
                  <p:embed/>
                </p:oleObj>
              </mc:Choice>
              <mc:Fallback>
                <p:oleObj name="Acrobat Document" r:id="rId2" imgW="5829085" imgH="7543571" progId="AcroExch.Document.7">
                  <p:embed/>
                  <p:pic>
                    <p:nvPicPr>
                      <p:cNvPr id="0" name=""/>
                      <p:cNvPicPr/>
                      <p:nvPr/>
                    </p:nvPicPr>
                    <p:blipFill>
                      <a:blip r:embed="rId3"/>
                      <a:stretch>
                        <a:fillRect/>
                      </a:stretch>
                    </p:blipFill>
                    <p:spPr>
                      <a:xfrm>
                        <a:off x="7354240" y="671804"/>
                        <a:ext cx="4176712" cy="540543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F8A7B62-5DC6-4388-92F7-EC33B8FA7CC1}"/>
              </a:ext>
            </a:extLst>
          </p:cNvPr>
          <p:cNvSpPr>
            <a:spLocks noGrp="1"/>
          </p:cNvSpPr>
          <p:nvPr>
            <p:ph type="body" sz="half" idx="2"/>
          </p:nvPr>
        </p:nvSpPr>
        <p:spPr>
          <a:xfrm>
            <a:off x="261257" y="671804"/>
            <a:ext cx="6783355" cy="6186196"/>
          </a:xfrm>
        </p:spPr>
        <p:txBody>
          <a:bodyPr>
            <a:normAutofit fontScale="62500" lnSpcReduction="20000"/>
          </a:bodyPr>
          <a:lstStyle/>
          <a:p>
            <a:pPr marL="285750" indent="-285750">
              <a:buFont typeface="Wingdings" panose="05000000000000000000" pitchFamily="2" charset="2"/>
              <a:buChar char="v"/>
            </a:pPr>
            <a:r>
              <a:rPr lang="en-US" sz="2600" dirty="0"/>
              <a:t>Legacy</a:t>
            </a:r>
          </a:p>
          <a:p>
            <a:pPr marL="742950" lvl="1" indent="-285750">
              <a:buFont typeface="Courier New" panose="02070309020205020404" pitchFamily="49" charset="0"/>
              <a:buChar char="o"/>
            </a:pPr>
            <a:r>
              <a:rPr lang="en-US" sz="2600" dirty="0"/>
              <a:t>Child Welfare</a:t>
            </a:r>
          </a:p>
          <a:p>
            <a:pPr marL="742950" lvl="1" indent="-285750">
              <a:buFont typeface="Courier New" panose="02070309020205020404" pitchFamily="49" charset="0"/>
              <a:buChar char="o"/>
            </a:pPr>
            <a:r>
              <a:rPr lang="en-US" sz="2600" dirty="0"/>
              <a:t>Education</a:t>
            </a:r>
          </a:p>
          <a:p>
            <a:pPr marL="742950" lvl="1" indent="-285750">
              <a:buFont typeface="Courier New" panose="02070309020205020404" pitchFamily="49" charset="0"/>
              <a:buChar char="o"/>
            </a:pPr>
            <a:r>
              <a:rPr lang="en-US" sz="2600" dirty="0"/>
              <a:t>Language and Culture</a:t>
            </a:r>
          </a:p>
          <a:p>
            <a:pPr marL="742950" lvl="1" indent="-285750">
              <a:buFont typeface="Courier New" panose="02070309020205020404" pitchFamily="49" charset="0"/>
              <a:buChar char="o"/>
            </a:pPr>
            <a:r>
              <a:rPr lang="en-US" sz="2600" dirty="0"/>
              <a:t>Health</a:t>
            </a:r>
          </a:p>
          <a:p>
            <a:pPr marL="742950" lvl="1" indent="-285750">
              <a:buFont typeface="Courier New" panose="02070309020205020404" pitchFamily="49" charset="0"/>
              <a:buChar char="o"/>
            </a:pPr>
            <a:r>
              <a:rPr lang="en-US" sz="2600" dirty="0"/>
              <a:t>Justice</a:t>
            </a:r>
          </a:p>
          <a:p>
            <a:pPr marL="285750" indent="-285750">
              <a:buFont typeface="Wingdings" panose="05000000000000000000" pitchFamily="2" charset="2"/>
              <a:buChar char="v"/>
            </a:pPr>
            <a:r>
              <a:rPr lang="en-US" sz="2600" dirty="0"/>
              <a:t>Reconciliation</a:t>
            </a:r>
          </a:p>
          <a:p>
            <a:pPr marL="742950" lvl="1" indent="-285750">
              <a:buFont typeface="Courier New" panose="02070309020205020404" pitchFamily="49" charset="0"/>
              <a:buChar char="o"/>
            </a:pPr>
            <a:r>
              <a:rPr lang="en-US" sz="2600" dirty="0"/>
              <a:t>Canadian Governments and the </a:t>
            </a:r>
            <a:r>
              <a:rPr lang="en-US" sz="2600" i="1" dirty="0"/>
              <a:t>United Nations Declaration on the Rights of Indigenous People</a:t>
            </a:r>
            <a:endParaRPr lang="en-US" sz="2600" dirty="0"/>
          </a:p>
          <a:p>
            <a:pPr marL="742950" lvl="1" indent="-285750">
              <a:buFont typeface="Courier New" panose="02070309020205020404" pitchFamily="49" charset="0"/>
              <a:buChar char="o"/>
            </a:pPr>
            <a:r>
              <a:rPr lang="en-US" sz="2600" dirty="0"/>
              <a:t>Royal Proclamation and Covenant of Reconciliation</a:t>
            </a:r>
          </a:p>
          <a:p>
            <a:pPr marL="742950" lvl="1" indent="-285750">
              <a:buFont typeface="Courier New" panose="02070309020205020404" pitchFamily="49" charset="0"/>
              <a:buChar char="o"/>
            </a:pPr>
            <a:r>
              <a:rPr lang="en-US" sz="2600" dirty="0"/>
              <a:t>Settlement Agreement Parties and the </a:t>
            </a:r>
            <a:r>
              <a:rPr lang="en-US" sz="2600" i="1" dirty="0"/>
              <a:t>United Nations Declaration on the Rights of Indigenous People</a:t>
            </a:r>
            <a:endParaRPr lang="en-US" sz="2600" dirty="0"/>
          </a:p>
          <a:p>
            <a:pPr marL="742950" lvl="1" indent="-285750">
              <a:buFont typeface="Courier New" panose="02070309020205020404" pitchFamily="49" charset="0"/>
              <a:buChar char="o"/>
            </a:pPr>
            <a:r>
              <a:rPr lang="en-US" sz="2600" dirty="0"/>
              <a:t>Equity for Aboriginal People in the Legal System</a:t>
            </a:r>
          </a:p>
          <a:p>
            <a:pPr marL="742950" lvl="1" indent="-285750">
              <a:buFont typeface="Courier New" panose="02070309020205020404" pitchFamily="49" charset="0"/>
              <a:buChar char="o"/>
            </a:pPr>
            <a:r>
              <a:rPr lang="en-US" sz="2600" dirty="0"/>
              <a:t>National Council for Reconciliation</a:t>
            </a:r>
          </a:p>
          <a:p>
            <a:pPr marL="742950" lvl="1" indent="-285750">
              <a:buFont typeface="Courier New" panose="02070309020205020404" pitchFamily="49" charset="0"/>
              <a:buChar char="o"/>
            </a:pPr>
            <a:r>
              <a:rPr lang="en-US" sz="2600" dirty="0"/>
              <a:t>Professional Development and Training for Public Servants</a:t>
            </a:r>
          </a:p>
          <a:p>
            <a:pPr marL="742950" lvl="1" indent="-285750">
              <a:buFont typeface="Courier New" panose="02070309020205020404" pitchFamily="49" charset="0"/>
              <a:buChar char="o"/>
            </a:pPr>
            <a:r>
              <a:rPr lang="en-US" sz="2600" dirty="0"/>
              <a:t>Church Apologies and Reconciliation</a:t>
            </a:r>
          </a:p>
          <a:p>
            <a:pPr marL="742950" lvl="1" indent="-285750">
              <a:buFont typeface="Courier New" panose="02070309020205020404" pitchFamily="49" charset="0"/>
              <a:buChar char="o"/>
            </a:pPr>
            <a:r>
              <a:rPr lang="en-US" sz="2600" dirty="0"/>
              <a:t>Education and Reconciliation</a:t>
            </a:r>
          </a:p>
          <a:p>
            <a:pPr marL="742950" lvl="1" indent="-285750">
              <a:buFont typeface="Courier New" panose="02070309020205020404" pitchFamily="49" charset="0"/>
              <a:buChar char="o"/>
            </a:pPr>
            <a:r>
              <a:rPr lang="en-US" sz="2600" dirty="0"/>
              <a:t>Youth Programs</a:t>
            </a:r>
          </a:p>
          <a:p>
            <a:pPr marL="742950" lvl="1" indent="-285750">
              <a:buFont typeface="Courier New" panose="02070309020205020404" pitchFamily="49" charset="0"/>
              <a:buChar char="o"/>
            </a:pPr>
            <a:r>
              <a:rPr lang="en-US" sz="2600" dirty="0"/>
              <a:t>Museums and Archives</a:t>
            </a:r>
          </a:p>
          <a:p>
            <a:pPr marL="742950" lvl="1" indent="-285750">
              <a:buFont typeface="Courier New" panose="02070309020205020404" pitchFamily="49" charset="0"/>
              <a:buChar char="o"/>
            </a:pPr>
            <a:r>
              <a:rPr lang="en-US" sz="2600" dirty="0"/>
              <a:t>Missing Children and Burial Information</a:t>
            </a:r>
          </a:p>
          <a:p>
            <a:pPr marL="742950" lvl="1" indent="-285750">
              <a:buFont typeface="Courier New" panose="02070309020205020404" pitchFamily="49" charset="0"/>
              <a:buChar char="o"/>
            </a:pPr>
            <a:r>
              <a:rPr lang="en-US" sz="2600" dirty="0"/>
              <a:t>National Centre for Truth and Reconciliation</a:t>
            </a:r>
          </a:p>
          <a:p>
            <a:pPr marL="742950" lvl="1" indent="-285750">
              <a:buFont typeface="Courier New" panose="02070309020205020404" pitchFamily="49" charset="0"/>
              <a:buChar char="o"/>
            </a:pPr>
            <a:r>
              <a:rPr lang="en-US" sz="2600" dirty="0"/>
              <a:t>Commemoration</a:t>
            </a:r>
          </a:p>
          <a:p>
            <a:pPr marL="742950" lvl="1" indent="-285750">
              <a:buFont typeface="Courier New" panose="02070309020205020404" pitchFamily="49" charset="0"/>
              <a:buChar char="o"/>
            </a:pPr>
            <a:r>
              <a:rPr lang="en-US" sz="2600" dirty="0"/>
              <a:t>Media and Reconciliation</a:t>
            </a:r>
          </a:p>
          <a:p>
            <a:pPr marL="742950" lvl="1" indent="-285750">
              <a:buFont typeface="Courier New" panose="02070309020205020404" pitchFamily="49" charset="0"/>
              <a:buChar char="o"/>
            </a:pPr>
            <a:r>
              <a:rPr lang="en-US" sz="2600" dirty="0"/>
              <a:t>Sports and Reconciliation</a:t>
            </a:r>
          </a:p>
          <a:p>
            <a:pPr marL="742950" lvl="1" indent="-285750">
              <a:buFont typeface="Courier New" panose="02070309020205020404" pitchFamily="49" charset="0"/>
              <a:buChar char="o"/>
            </a:pPr>
            <a:r>
              <a:rPr lang="en-US" sz="2600" dirty="0"/>
              <a:t>Business and Reconciliation</a:t>
            </a:r>
          </a:p>
          <a:p>
            <a:pPr marL="742950" lvl="1" indent="-285750">
              <a:buFont typeface="Courier New" panose="02070309020205020404" pitchFamily="49" charset="0"/>
              <a:buChar char="o"/>
            </a:pPr>
            <a:r>
              <a:rPr lang="en-US" sz="2600" dirty="0"/>
              <a:t>Newcomers to Canada</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693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638-79E7-4A36-8818-25DDE6678ACA}"/>
              </a:ext>
            </a:extLst>
          </p:cNvPr>
          <p:cNvSpPr>
            <a:spLocks noGrp="1"/>
          </p:cNvSpPr>
          <p:nvPr>
            <p:ph type="title"/>
          </p:nvPr>
        </p:nvSpPr>
        <p:spPr>
          <a:xfrm>
            <a:off x="838200" y="345233"/>
            <a:ext cx="10515600" cy="718457"/>
          </a:xfrm>
        </p:spPr>
        <p:txBody>
          <a:bodyPr>
            <a:normAutofit/>
          </a:bodyPr>
          <a:lstStyle/>
          <a:p>
            <a:pPr algn="ctr"/>
            <a:r>
              <a:rPr lang="en-US" sz="3600" b="1" dirty="0"/>
              <a:t>Reconciliation Canada – Walk for Reconciliation 2013</a:t>
            </a:r>
          </a:p>
        </p:txBody>
      </p:sp>
      <p:pic>
        <p:nvPicPr>
          <p:cNvPr id="5" name="Content Placeholder 4">
            <a:extLst>
              <a:ext uri="{FF2B5EF4-FFF2-40B4-BE49-F238E27FC236}">
                <a16:creationId xmlns:a16="http://schemas.microsoft.com/office/drawing/2014/main" id="{395614D4-518B-4701-8209-CFD57145FC2F}"/>
              </a:ext>
            </a:extLst>
          </p:cNvPr>
          <p:cNvPicPr>
            <a:picLocks noGrp="1" noChangeAspect="1"/>
          </p:cNvPicPr>
          <p:nvPr>
            <p:ph idx="1"/>
          </p:nvPr>
        </p:nvPicPr>
        <p:blipFill>
          <a:blip r:embed="rId2"/>
          <a:stretch>
            <a:fillRect/>
          </a:stretch>
        </p:blipFill>
        <p:spPr>
          <a:xfrm>
            <a:off x="838199" y="1063625"/>
            <a:ext cx="10515599" cy="5113338"/>
          </a:xfrm>
        </p:spPr>
      </p:pic>
    </p:spTree>
    <p:extLst>
      <p:ext uri="{BB962C8B-B14F-4D97-AF65-F5344CB8AC3E}">
        <p14:creationId xmlns:p14="http://schemas.microsoft.com/office/powerpoint/2010/main" val="373811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9000">
              <a:schemeClr val="accent6">
                <a:lumMod val="40000"/>
                <a:lumOff val="60000"/>
              </a:schemeClr>
            </a:gs>
            <a:gs pos="0">
              <a:srgbClr val="00B050"/>
            </a:gs>
            <a:gs pos="0">
              <a:schemeClr val="accent1">
                <a:lumMod val="45000"/>
                <a:lumOff val="55000"/>
              </a:schemeClr>
            </a:gs>
            <a:gs pos="0">
              <a:srgbClr val="41C38E"/>
            </a:gs>
            <a:gs pos="100000">
              <a:schemeClr val="accent6">
                <a:lumMod val="20000"/>
                <a:lumOff val="80000"/>
              </a:schemeClr>
            </a:gs>
            <a:gs pos="73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AC13-22C7-4A97-A740-5FEAF49A923A}"/>
              </a:ext>
            </a:extLst>
          </p:cNvPr>
          <p:cNvSpPr>
            <a:spLocks noGrp="1"/>
          </p:cNvSpPr>
          <p:nvPr>
            <p:ph type="ctrTitle"/>
          </p:nvPr>
        </p:nvSpPr>
        <p:spPr>
          <a:xfrm>
            <a:off x="1535394" y="1759375"/>
            <a:ext cx="9144000" cy="824074"/>
          </a:xfrm>
        </p:spPr>
        <p:txBody>
          <a:bodyPr>
            <a:noAutofit/>
          </a:bodyPr>
          <a:lstStyle/>
          <a:p>
            <a:r>
              <a:rPr lang="en-US" sz="5400" b="1" i="0" dirty="0">
                <a:solidFill>
                  <a:srgbClr val="333333"/>
                </a:solidFill>
                <a:effectLst/>
                <a:latin typeface="Humanist777"/>
              </a:rPr>
              <a:t>The Reparations Debate</a:t>
            </a:r>
            <a:endParaRPr lang="en-US" sz="5400" dirty="0"/>
          </a:p>
        </p:txBody>
      </p:sp>
      <p:sp>
        <p:nvSpPr>
          <p:cNvPr id="3" name="Subtitle 2">
            <a:extLst>
              <a:ext uri="{FF2B5EF4-FFF2-40B4-BE49-F238E27FC236}">
                <a16:creationId xmlns:a16="http://schemas.microsoft.com/office/drawing/2014/main" id="{3774AF6A-7F13-434F-BD12-1824CECD658F}"/>
              </a:ext>
            </a:extLst>
          </p:cNvPr>
          <p:cNvSpPr>
            <a:spLocks noGrp="1"/>
          </p:cNvSpPr>
          <p:nvPr>
            <p:ph type="subTitle" idx="1"/>
          </p:nvPr>
        </p:nvSpPr>
        <p:spPr>
          <a:xfrm>
            <a:off x="1524000" y="3219420"/>
            <a:ext cx="9144000" cy="952963"/>
          </a:xfrm>
        </p:spPr>
        <p:txBody>
          <a:bodyPr>
            <a:normAutofit fontScale="92500"/>
          </a:bodyPr>
          <a:lstStyle/>
          <a:p>
            <a:r>
              <a:rPr lang="en-US" sz="4000" b="1" dirty="0">
                <a:solidFill>
                  <a:srgbClr val="333333"/>
                </a:solidFill>
                <a:latin typeface="Humanist777"/>
              </a:rPr>
              <a:t>The Indian Residential Settlement in Canada</a:t>
            </a:r>
            <a:endParaRPr lang="en-US" sz="4000" b="1" i="0" dirty="0">
              <a:solidFill>
                <a:srgbClr val="333333"/>
              </a:solidFill>
              <a:effectLst/>
              <a:latin typeface="Humanist777"/>
            </a:endParaRPr>
          </a:p>
          <a:p>
            <a:endParaRPr lang="en-US" dirty="0"/>
          </a:p>
        </p:txBody>
      </p:sp>
      <p:sp>
        <p:nvSpPr>
          <p:cNvPr id="4" name="TextBox 3">
            <a:extLst>
              <a:ext uri="{FF2B5EF4-FFF2-40B4-BE49-F238E27FC236}">
                <a16:creationId xmlns:a16="http://schemas.microsoft.com/office/drawing/2014/main" id="{752EA89C-E324-4CBA-B2FD-E06252067BD6}"/>
              </a:ext>
            </a:extLst>
          </p:cNvPr>
          <p:cNvSpPr txBox="1"/>
          <p:nvPr/>
        </p:nvSpPr>
        <p:spPr>
          <a:xfrm>
            <a:off x="3439486" y="478172"/>
            <a:ext cx="5058562" cy="48656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96B5A9A-BD94-4F9C-AD8D-F789B50A6A98}"/>
              </a:ext>
            </a:extLst>
          </p:cNvPr>
          <p:cNvSpPr txBox="1"/>
          <p:nvPr/>
        </p:nvSpPr>
        <p:spPr>
          <a:xfrm>
            <a:off x="2877424" y="184558"/>
            <a:ext cx="5773024" cy="122479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F181006-F592-4940-A528-4E7A7DD86F80}"/>
              </a:ext>
            </a:extLst>
          </p:cNvPr>
          <p:cNvSpPr txBox="1"/>
          <p:nvPr/>
        </p:nvSpPr>
        <p:spPr>
          <a:xfrm>
            <a:off x="2936147" y="283464"/>
            <a:ext cx="5773024" cy="122479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5488AD08-481C-4F3E-9675-6A6CB3BAE628}"/>
              </a:ext>
            </a:extLst>
          </p:cNvPr>
          <p:cNvSpPr txBox="1"/>
          <p:nvPr/>
        </p:nvSpPr>
        <p:spPr>
          <a:xfrm>
            <a:off x="889233" y="4902554"/>
            <a:ext cx="3221373" cy="650958"/>
          </a:xfrm>
          <a:prstGeom prst="rect">
            <a:avLst/>
          </a:prstGeom>
          <a:noFill/>
        </p:spPr>
        <p:txBody>
          <a:bodyPr wrap="square" rtlCol="0">
            <a:spAutoFit/>
          </a:bodyPr>
          <a:lstStyle/>
          <a:p>
            <a:r>
              <a:rPr lang="en-US" b="1" dirty="0"/>
              <a:t>David Paterson</a:t>
            </a:r>
            <a:r>
              <a:rPr lang="en-US" dirty="0"/>
              <a:t>, Chair</a:t>
            </a:r>
          </a:p>
          <a:p>
            <a:r>
              <a:rPr lang="en-US" dirty="0"/>
              <a:t>Indigenous Peoples Committee</a:t>
            </a:r>
          </a:p>
        </p:txBody>
      </p:sp>
      <p:sp>
        <p:nvSpPr>
          <p:cNvPr id="11" name="TextBox 10">
            <a:extLst>
              <a:ext uri="{FF2B5EF4-FFF2-40B4-BE49-F238E27FC236}">
                <a16:creationId xmlns:a16="http://schemas.microsoft.com/office/drawing/2014/main" id="{B585FD39-DB3A-4305-ABD9-1FED2A30945D}"/>
              </a:ext>
            </a:extLst>
          </p:cNvPr>
          <p:cNvSpPr txBox="1"/>
          <p:nvPr/>
        </p:nvSpPr>
        <p:spPr>
          <a:xfrm>
            <a:off x="7541704" y="4424381"/>
            <a:ext cx="3909270" cy="2031325"/>
          </a:xfrm>
          <a:prstGeom prst="rect">
            <a:avLst/>
          </a:prstGeom>
          <a:noFill/>
        </p:spPr>
        <p:txBody>
          <a:bodyPr wrap="square" rtlCol="0">
            <a:spAutoFit/>
          </a:bodyPr>
          <a:lstStyle/>
          <a:p>
            <a:pPr algn="r"/>
            <a:r>
              <a:rPr lang="en-US" b="1" dirty="0"/>
              <a:t>Paterson Law Office</a:t>
            </a:r>
          </a:p>
          <a:p>
            <a:pPr algn="r"/>
            <a:r>
              <a:rPr lang="en-US" dirty="0"/>
              <a:t>2101 – 13880 – 101 Ave.</a:t>
            </a:r>
            <a:br>
              <a:rPr lang="en-US" dirty="0"/>
            </a:br>
            <a:r>
              <a:rPr lang="en-US" dirty="0"/>
              <a:t>Surrey, BC, Canada</a:t>
            </a:r>
          </a:p>
          <a:p>
            <a:pPr algn="r"/>
            <a:r>
              <a:rPr lang="en-US" dirty="0"/>
              <a:t>V3T 5T1</a:t>
            </a:r>
          </a:p>
          <a:p>
            <a:pPr algn="r"/>
            <a:endParaRPr lang="en-US" dirty="0"/>
          </a:p>
          <a:p>
            <a:pPr algn="r"/>
            <a:r>
              <a:rPr lang="en-US" dirty="0"/>
              <a:t>1-604-614-4185</a:t>
            </a:r>
          </a:p>
          <a:p>
            <a:pPr algn="r"/>
            <a:r>
              <a:rPr lang="en-US"/>
              <a:t>email: david.paterson@patersonlaw.ca</a:t>
            </a:r>
            <a:endParaRPr lang="en-US" dirty="0"/>
          </a:p>
        </p:txBody>
      </p:sp>
      <p:pic>
        <p:nvPicPr>
          <p:cNvPr id="8" name="Picture 7">
            <a:extLst>
              <a:ext uri="{FF2B5EF4-FFF2-40B4-BE49-F238E27FC236}">
                <a16:creationId xmlns:a16="http://schemas.microsoft.com/office/drawing/2014/main" id="{D2D4DA6F-3A2B-8A9F-F351-4D220317F8EB}"/>
              </a:ext>
            </a:extLst>
          </p:cNvPr>
          <p:cNvPicPr>
            <a:picLocks noChangeAspect="1"/>
          </p:cNvPicPr>
          <p:nvPr/>
        </p:nvPicPr>
        <p:blipFill>
          <a:blip r:embed="rId2"/>
          <a:stretch>
            <a:fillRect/>
          </a:stretch>
        </p:blipFill>
        <p:spPr>
          <a:xfrm>
            <a:off x="2409825" y="121075"/>
            <a:ext cx="7372350" cy="1638300"/>
          </a:xfrm>
          <a:prstGeom prst="rect">
            <a:avLst/>
          </a:prstGeom>
        </p:spPr>
      </p:pic>
    </p:spTree>
    <p:extLst>
      <p:ext uri="{BB962C8B-B14F-4D97-AF65-F5344CB8AC3E}">
        <p14:creationId xmlns:p14="http://schemas.microsoft.com/office/powerpoint/2010/main" val="3638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1C5"/>
            </a:gs>
            <a:gs pos="63000">
              <a:schemeClr val="accent4">
                <a:lumMod val="0"/>
                <a:lumOff val="100000"/>
              </a:schemeClr>
            </a:gs>
            <a:gs pos="99000">
              <a:schemeClr val="accent4">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75A7F94-3031-41AB-AFBF-E410438BD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529" y="0"/>
            <a:ext cx="8204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B8C009-20F0-4A47-93B3-514AB4EE38A5}"/>
              </a:ext>
            </a:extLst>
          </p:cNvPr>
          <p:cNvSpPr txBox="1"/>
          <p:nvPr/>
        </p:nvSpPr>
        <p:spPr>
          <a:xfrm>
            <a:off x="3177852" y="3855490"/>
            <a:ext cx="6097554" cy="1200329"/>
          </a:xfrm>
          <a:prstGeom prst="rect">
            <a:avLst/>
          </a:prstGeom>
          <a:noFill/>
        </p:spPr>
        <p:txBody>
          <a:bodyPr wrap="square">
            <a:spAutoFit/>
          </a:bodyPr>
          <a:lstStyle/>
          <a:p>
            <a:pPr algn="ctr"/>
            <a:r>
              <a:rPr lang="en-US" sz="6000" dirty="0"/>
              <a:t>The </a:t>
            </a:r>
            <a:r>
              <a:rPr lang="en-US" sz="7200" dirty="0"/>
              <a:t>Beginnings</a:t>
            </a:r>
          </a:p>
        </p:txBody>
      </p:sp>
    </p:spTree>
    <p:extLst>
      <p:ext uri="{BB962C8B-B14F-4D97-AF65-F5344CB8AC3E}">
        <p14:creationId xmlns:p14="http://schemas.microsoft.com/office/powerpoint/2010/main" val="120473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1E7D-C779-4916-9221-F884D4F3BAB9}"/>
              </a:ext>
            </a:extLst>
          </p:cNvPr>
          <p:cNvSpPr>
            <a:spLocks noGrp="1"/>
          </p:cNvSpPr>
          <p:nvPr>
            <p:ph type="title"/>
          </p:nvPr>
        </p:nvSpPr>
        <p:spPr>
          <a:xfrm>
            <a:off x="446315" y="3209730"/>
            <a:ext cx="10515600" cy="3312367"/>
          </a:xfrm>
        </p:spPr>
        <p:txBody>
          <a:bodyPr>
            <a:normAutofit/>
          </a:bodyPr>
          <a:lstStyle/>
          <a:p>
            <a:pPr algn="ctr"/>
            <a:r>
              <a:rPr lang="en-US" sz="2800" b="1" dirty="0"/>
              <a:t>Royal Proclamation, 1763</a:t>
            </a:r>
            <a:br>
              <a:rPr lang="en-US" sz="2000" b="0" i="1" dirty="0">
                <a:solidFill>
                  <a:srgbClr val="000000"/>
                </a:solidFill>
                <a:effectLst/>
                <a:latin typeface="Verdana" panose="020B0604030504040204" pitchFamily="34" charset="0"/>
              </a:rPr>
            </a:br>
            <a:br>
              <a:rPr lang="en-US" sz="2000" b="0" i="1" dirty="0">
                <a:solidFill>
                  <a:srgbClr val="000000"/>
                </a:solidFill>
                <a:effectLst/>
                <a:latin typeface="Verdana" panose="020B0604030504040204" pitchFamily="34" charset="0"/>
              </a:rPr>
            </a:br>
            <a:r>
              <a:rPr lang="en-US" sz="2000" b="0" i="1" dirty="0">
                <a:solidFill>
                  <a:srgbClr val="000000"/>
                </a:solidFill>
                <a:effectLst/>
                <a:latin typeface="Verdana" panose="020B0604030504040204" pitchFamily="34" charset="0"/>
              </a:rPr>
              <a:t>… And We do further declare it to be Our Royal Will and Pleasure, for the present as aforesaid, to reserve under our Sovereignty, Protection, and Dominion, for the use of the said Indians, all the Lands and Territories not included within the Limits of Our said Three new Governments, or within the Limits of the Territory granted to the Hudson’s Bay Company, as also all the Lands and Territories lying to the Westward of the Sources of the Rivers which fall into the Sea from the West and North West as aforesaid …</a:t>
            </a:r>
            <a:endParaRPr lang="en-US" sz="2000" i="1" dirty="0"/>
          </a:p>
        </p:txBody>
      </p:sp>
      <p:pic>
        <p:nvPicPr>
          <p:cNvPr id="11266" name="Picture 2" descr="Royal Proclamation of 1763">
            <a:extLst>
              <a:ext uri="{FF2B5EF4-FFF2-40B4-BE49-F238E27FC236}">
                <a16:creationId xmlns:a16="http://schemas.microsoft.com/office/drawing/2014/main" id="{85A8B16B-9EBE-4BA8-8A2B-0B015510B9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887" y="205274"/>
            <a:ext cx="952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7C66C-8B78-460C-82BC-3D253F36F632}"/>
              </a:ext>
            </a:extLst>
          </p:cNvPr>
          <p:cNvPicPr>
            <a:picLocks noChangeAspect="1"/>
          </p:cNvPicPr>
          <p:nvPr/>
        </p:nvPicPr>
        <p:blipFill>
          <a:blip r:embed="rId2"/>
          <a:stretch>
            <a:fillRect/>
          </a:stretch>
        </p:blipFill>
        <p:spPr>
          <a:xfrm>
            <a:off x="1419752" y="0"/>
            <a:ext cx="9352495" cy="6858000"/>
          </a:xfrm>
          <a:prstGeom prst="rect">
            <a:avLst/>
          </a:prstGeom>
        </p:spPr>
      </p:pic>
    </p:spTree>
    <p:extLst>
      <p:ext uri="{BB962C8B-B14F-4D97-AF65-F5344CB8AC3E}">
        <p14:creationId xmlns:p14="http://schemas.microsoft.com/office/powerpoint/2010/main" val="405713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AFEEE-3184-4E88-A4BA-50FA6F355B01}"/>
              </a:ext>
            </a:extLst>
          </p:cNvPr>
          <p:cNvSpPr>
            <a:spLocks noGrp="1"/>
          </p:cNvSpPr>
          <p:nvPr>
            <p:ph type="body" idx="1"/>
          </p:nvPr>
        </p:nvSpPr>
        <p:spPr>
          <a:xfrm>
            <a:off x="870063" y="175046"/>
            <a:ext cx="5259388" cy="493291"/>
          </a:xfrm>
        </p:spPr>
        <p:txBody>
          <a:bodyPr/>
          <a:lstStyle/>
          <a:p>
            <a:pPr algn="ctr"/>
            <a:r>
              <a:rPr lang="en-US" dirty="0"/>
              <a:t>Constitution Act, 1867</a:t>
            </a:r>
          </a:p>
        </p:txBody>
      </p:sp>
      <p:sp>
        <p:nvSpPr>
          <p:cNvPr id="5" name="Text Placeholder 4">
            <a:extLst>
              <a:ext uri="{FF2B5EF4-FFF2-40B4-BE49-F238E27FC236}">
                <a16:creationId xmlns:a16="http://schemas.microsoft.com/office/drawing/2014/main" id="{D587A28E-8B80-4D18-9C58-36CC853158F9}"/>
              </a:ext>
            </a:extLst>
          </p:cNvPr>
          <p:cNvSpPr>
            <a:spLocks noGrp="1"/>
          </p:cNvSpPr>
          <p:nvPr>
            <p:ph type="body" sz="quarter" idx="3"/>
          </p:nvPr>
        </p:nvSpPr>
        <p:spPr>
          <a:xfrm>
            <a:off x="6172200" y="175046"/>
            <a:ext cx="5183188" cy="493291"/>
          </a:xfrm>
        </p:spPr>
        <p:txBody>
          <a:bodyPr/>
          <a:lstStyle/>
          <a:p>
            <a:pPr algn="ctr"/>
            <a:r>
              <a:rPr lang="en-US" dirty="0"/>
              <a:t>Indian Act, 1876</a:t>
            </a:r>
          </a:p>
        </p:txBody>
      </p:sp>
      <p:pic>
        <p:nvPicPr>
          <p:cNvPr id="9222" name="Picture 6">
            <a:extLst>
              <a:ext uri="{FF2B5EF4-FFF2-40B4-BE49-F238E27FC236}">
                <a16:creationId xmlns:a16="http://schemas.microsoft.com/office/drawing/2014/main" id="{40D0ED99-3BD1-4BA7-8A90-FA7CA3B4E9B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92384" y="668338"/>
            <a:ext cx="3638020" cy="59372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5A762B1B-9535-4952-AE06-4BB381FB269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479074" y="612489"/>
            <a:ext cx="3901440" cy="596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3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785E-7F45-40D7-A4AE-55D10BEE73B7}"/>
              </a:ext>
            </a:extLst>
          </p:cNvPr>
          <p:cNvSpPr>
            <a:spLocks noGrp="1"/>
          </p:cNvSpPr>
          <p:nvPr>
            <p:ph type="title"/>
          </p:nvPr>
        </p:nvSpPr>
        <p:spPr>
          <a:xfrm>
            <a:off x="831850" y="536896"/>
            <a:ext cx="10515600" cy="1216403"/>
          </a:xfrm>
        </p:spPr>
        <p:txBody>
          <a:bodyPr>
            <a:normAutofit/>
          </a:bodyPr>
          <a:lstStyle/>
          <a:p>
            <a:pPr algn="ctr"/>
            <a:r>
              <a:rPr lang="en-US" b="1" dirty="0"/>
              <a:t>Canada’s Indigenous Policy</a:t>
            </a:r>
          </a:p>
        </p:txBody>
      </p:sp>
      <p:sp>
        <p:nvSpPr>
          <p:cNvPr id="3" name="Text Placeholder 2">
            <a:extLst>
              <a:ext uri="{FF2B5EF4-FFF2-40B4-BE49-F238E27FC236}">
                <a16:creationId xmlns:a16="http://schemas.microsoft.com/office/drawing/2014/main" id="{F4AB138C-1A33-41DC-97D9-07BC5C6C734D}"/>
              </a:ext>
            </a:extLst>
          </p:cNvPr>
          <p:cNvSpPr>
            <a:spLocks noGrp="1"/>
          </p:cNvSpPr>
          <p:nvPr>
            <p:ph type="body" idx="1"/>
          </p:nvPr>
        </p:nvSpPr>
        <p:spPr>
          <a:xfrm>
            <a:off x="747960" y="2835479"/>
            <a:ext cx="10515600" cy="2827090"/>
          </a:xfrm>
        </p:spPr>
        <p:txBody>
          <a:bodyPr>
            <a:normAutofit lnSpcReduction="10000"/>
          </a:bodyPr>
          <a:lstStyle/>
          <a:p>
            <a:r>
              <a:rPr lang="en-US" sz="2800" i="1" dirty="0">
                <a:solidFill>
                  <a:schemeClr val="accent1">
                    <a:lumMod val="75000"/>
                  </a:schemeClr>
                </a:solidFill>
              </a:rPr>
              <a:t>“I want to get rid of the Indian problem. [...] Our object is to continue until there is not a single Indian in Canada that has not been absorbed into the body politic, and there is no Indian question, and no Indian Department.”</a:t>
            </a:r>
          </a:p>
          <a:p>
            <a:endParaRPr lang="en-US" dirty="0"/>
          </a:p>
          <a:p>
            <a:pPr algn="r"/>
            <a:r>
              <a:rPr lang="en-US" dirty="0">
                <a:solidFill>
                  <a:schemeClr val="tx1"/>
                </a:solidFill>
              </a:rPr>
              <a:t>Duncan Campbell Scott</a:t>
            </a:r>
          </a:p>
          <a:p>
            <a:pPr algn="r"/>
            <a:r>
              <a:rPr lang="en-US" dirty="0">
                <a:solidFill>
                  <a:schemeClr val="tx1"/>
                </a:solidFill>
              </a:rPr>
              <a:t>Deputy Superintendent of Indian Affairs (1913-1932)</a:t>
            </a:r>
          </a:p>
        </p:txBody>
      </p:sp>
    </p:spTree>
    <p:extLst>
      <p:ext uri="{BB962C8B-B14F-4D97-AF65-F5344CB8AC3E}">
        <p14:creationId xmlns:p14="http://schemas.microsoft.com/office/powerpoint/2010/main" val="395001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8253-AEFA-40C0-BF60-D9053CE700CD}"/>
              </a:ext>
            </a:extLst>
          </p:cNvPr>
          <p:cNvSpPr>
            <a:spLocks noGrp="1"/>
          </p:cNvSpPr>
          <p:nvPr>
            <p:ph type="title"/>
          </p:nvPr>
        </p:nvSpPr>
        <p:spPr>
          <a:xfrm>
            <a:off x="838200" y="365126"/>
            <a:ext cx="10515600" cy="708666"/>
          </a:xfrm>
        </p:spPr>
        <p:txBody>
          <a:bodyPr/>
          <a:lstStyle/>
          <a:p>
            <a:pPr algn="ctr"/>
            <a:r>
              <a:rPr lang="en-US" b="1" dirty="0"/>
              <a:t>Indian Residential Schools</a:t>
            </a:r>
          </a:p>
        </p:txBody>
      </p:sp>
      <p:sp>
        <p:nvSpPr>
          <p:cNvPr id="11" name="Content Placeholder 10">
            <a:extLst>
              <a:ext uri="{FF2B5EF4-FFF2-40B4-BE49-F238E27FC236}">
                <a16:creationId xmlns:a16="http://schemas.microsoft.com/office/drawing/2014/main" id="{981B6593-04DB-44A2-86F1-D99693597675}"/>
              </a:ext>
            </a:extLst>
          </p:cNvPr>
          <p:cNvSpPr>
            <a:spLocks noGrp="1"/>
          </p:cNvSpPr>
          <p:nvPr>
            <p:ph idx="1"/>
          </p:nvPr>
        </p:nvSpPr>
        <p:spPr>
          <a:xfrm>
            <a:off x="838200" y="1484851"/>
            <a:ext cx="10515600" cy="4692112"/>
          </a:xfrm>
        </p:spPr>
        <p:txBody>
          <a:bodyPr>
            <a:normAutofit lnSpcReduction="10000"/>
          </a:bodyPr>
          <a:lstStyle/>
          <a:p>
            <a:pPr marL="0" indent="0">
              <a:buNone/>
            </a:pPr>
            <a:r>
              <a:rPr lang="en-US" i="1" dirty="0">
                <a:solidFill>
                  <a:schemeClr val="accent1">
                    <a:lumMod val="75000"/>
                  </a:schemeClr>
                </a:solidFill>
              </a:rPr>
              <a:t>The young Indian learns to read and write, and then goes back to his tribe, and again becomes a savage. The object is to get the young men and the children severed from the tribe as much as possible, and </a:t>
            </a:r>
            <a:r>
              <a:rPr lang="en-US" i="1" dirty="0" err="1">
                <a:solidFill>
                  <a:schemeClr val="accent1">
                    <a:lumMod val="75000"/>
                  </a:schemeClr>
                </a:solidFill>
              </a:rPr>
              <a:t>civilise</a:t>
            </a:r>
            <a:r>
              <a:rPr lang="en-US" i="1" dirty="0">
                <a:solidFill>
                  <a:schemeClr val="accent1">
                    <a:lumMod val="75000"/>
                  </a:schemeClr>
                </a:solidFill>
              </a:rPr>
              <a:t> them and give them a trade.</a:t>
            </a:r>
          </a:p>
          <a:p>
            <a:pPr algn="r"/>
            <a:r>
              <a:rPr lang="en-US" sz="2200" dirty="0"/>
              <a:t>Prime Minister (and Indian Affairs minister) Sir John A. Macdonald (1888)</a:t>
            </a:r>
          </a:p>
          <a:p>
            <a:endParaRPr lang="en-US" sz="2200" dirty="0"/>
          </a:p>
          <a:p>
            <a:pPr marL="0" indent="0">
              <a:lnSpc>
                <a:spcPct val="100000"/>
              </a:lnSpc>
              <a:buNone/>
            </a:pPr>
            <a:r>
              <a:rPr lang="en-US" i="1" dirty="0">
                <a:solidFill>
                  <a:schemeClr val="accent1">
                    <a:lumMod val="75000"/>
                  </a:schemeClr>
                </a:solidFill>
              </a:rPr>
              <a:t>But in the boarding or industrial schools the pupils are removed for a long period from the leadings of this uncivilized life and receive constant care and attention. It is therefore in the interest of the Indians that these institutions should be kept in an efficient state as it is in their success that the solution of the Indian problem lies.</a:t>
            </a:r>
          </a:p>
          <a:p>
            <a:pPr algn="r"/>
            <a:r>
              <a:rPr lang="en-US" sz="2200" dirty="0"/>
              <a:t>Deputy Minister of Indian Affairs Hayter Reed (1894)</a:t>
            </a:r>
          </a:p>
          <a:p>
            <a:endParaRPr lang="en-US" dirty="0"/>
          </a:p>
        </p:txBody>
      </p:sp>
    </p:spTree>
    <p:extLst>
      <p:ext uri="{BB962C8B-B14F-4D97-AF65-F5344CB8AC3E}">
        <p14:creationId xmlns:p14="http://schemas.microsoft.com/office/powerpoint/2010/main" val="50076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BBBF560-EF3E-461A-9DCC-590E9AED9632}"/>
              </a:ext>
            </a:extLst>
          </p:cNvPr>
          <p:cNvGraphicFramePr>
            <a:graphicFrameLocks noChangeAspect="1"/>
          </p:cNvGraphicFramePr>
          <p:nvPr>
            <p:extLst>
              <p:ext uri="{D42A27DB-BD31-4B8C-83A1-F6EECF244321}">
                <p14:modId xmlns:p14="http://schemas.microsoft.com/office/powerpoint/2010/main" val="547208062"/>
              </p:ext>
            </p:extLst>
          </p:nvPr>
        </p:nvGraphicFramePr>
        <p:xfrm>
          <a:off x="0" y="0"/>
          <a:ext cx="12192000" cy="6980751"/>
        </p:xfrm>
        <a:graphic>
          <a:graphicData uri="http://schemas.openxmlformats.org/presentationml/2006/ole">
            <mc:AlternateContent xmlns:mc="http://schemas.openxmlformats.org/markup-compatibility/2006">
              <mc:Choice xmlns:v="urn:schemas-microsoft-com:vml" Requires="v">
                <p:oleObj name="Acrobat Document" r:id="rId2" imgW="11658514" imgH="7543571" progId="AcroExch.Document.7">
                  <p:embed/>
                </p:oleObj>
              </mc:Choice>
              <mc:Fallback>
                <p:oleObj name="Acrobat Document" r:id="rId2" imgW="11658514" imgH="7543571" progId="AcroExch.Document.7">
                  <p:embed/>
                  <p:pic>
                    <p:nvPicPr>
                      <p:cNvPr id="0" name=""/>
                      <p:cNvPicPr/>
                      <p:nvPr/>
                    </p:nvPicPr>
                    <p:blipFill>
                      <a:blip r:embed="rId3"/>
                      <a:stretch>
                        <a:fillRect/>
                      </a:stretch>
                    </p:blipFill>
                    <p:spPr>
                      <a:xfrm>
                        <a:off x="0" y="0"/>
                        <a:ext cx="12192000" cy="6980751"/>
                      </a:xfrm>
                      <a:prstGeom prst="rect">
                        <a:avLst/>
                      </a:prstGeom>
                    </p:spPr>
                  </p:pic>
                </p:oleObj>
              </mc:Fallback>
            </mc:AlternateContent>
          </a:graphicData>
        </a:graphic>
      </p:graphicFrame>
    </p:spTree>
    <p:extLst>
      <p:ext uri="{BB962C8B-B14F-4D97-AF65-F5344CB8AC3E}">
        <p14:creationId xmlns:p14="http://schemas.microsoft.com/office/powerpoint/2010/main" val="1963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D55F-EBEA-4A85-8391-54C13DA2CB17}"/>
              </a:ext>
            </a:extLst>
          </p:cNvPr>
          <p:cNvSpPr>
            <a:spLocks noGrp="1"/>
          </p:cNvSpPr>
          <p:nvPr>
            <p:ph type="title"/>
          </p:nvPr>
        </p:nvSpPr>
        <p:spPr>
          <a:xfrm>
            <a:off x="839788" y="430440"/>
            <a:ext cx="10515600" cy="1155763"/>
          </a:xfrm>
        </p:spPr>
        <p:txBody>
          <a:bodyPr>
            <a:normAutofit fontScale="90000"/>
          </a:bodyPr>
          <a:lstStyle/>
          <a:p>
            <a:pPr algn="ctr"/>
            <a:r>
              <a:rPr lang="en-US" b="1" dirty="0"/>
              <a:t>Indian Residential Schools in Canada (1831-1996)</a:t>
            </a:r>
            <a:br>
              <a:rPr lang="en-US" b="1" dirty="0"/>
            </a:br>
            <a:r>
              <a:rPr lang="en-US" sz="4000" b="1" dirty="0"/>
              <a:t>130 schools, over 150,000 students</a:t>
            </a:r>
          </a:p>
        </p:txBody>
      </p:sp>
      <p:sp>
        <p:nvSpPr>
          <p:cNvPr id="3" name="Text Placeholder 2">
            <a:extLst>
              <a:ext uri="{FF2B5EF4-FFF2-40B4-BE49-F238E27FC236}">
                <a16:creationId xmlns:a16="http://schemas.microsoft.com/office/drawing/2014/main" id="{84D168E8-7457-4E9E-8183-0A012D4D692C}"/>
              </a:ext>
            </a:extLst>
          </p:cNvPr>
          <p:cNvSpPr>
            <a:spLocks noGrp="1"/>
          </p:cNvSpPr>
          <p:nvPr>
            <p:ph type="body" idx="1"/>
          </p:nvPr>
        </p:nvSpPr>
        <p:spPr>
          <a:xfrm>
            <a:off x="839788" y="1681163"/>
            <a:ext cx="5157787" cy="1155762"/>
          </a:xfrm>
        </p:spPr>
        <p:txBody>
          <a:bodyPr>
            <a:normAutofit fontScale="77500" lnSpcReduction="20000"/>
          </a:bodyPr>
          <a:lstStyle/>
          <a:p>
            <a:pPr algn="ctr"/>
            <a:r>
              <a:rPr lang="en-US" dirty="0"/>
              <a:t>Mohawk Institute,</a:t>
            </a:r>
          </a:p>
          <a:p>
            <a:pPr algn="ctr"/>
            <a:r>
              <a:rPr lang="en-US" dirty="0"/>
              <a:t>Brantford, Ontario </a:t>
            </a:r>
          </a:p>
          <a:p>
            <a:pPr algn="ctr"/>
            <a:r>
              <a:rPr lang="en-US" dirty="0"/>
              <a:t>(opened 1831)</a:t>
            </a:r>
          </a:p>
        </p:txBody>
      </p:sp>
      <p:sp>
        <p:nvSpPr>
          <p:cNvPr id="5" name="Text Placeholder 4">
            <a:extLst>
              <a:ext uri="{FF2B5EF4-FFF2-40B4-BE49-F238E27FC236}">
                <a16:creationId xmlns:a16="http://schemas.microsoft.com/office/drawing/2014/main" id="{7B1C9AB7-B0F0-4070-B97C-241EEE9C636E}"/>
              </a:ext>
            </a:extLst>
          </p:cNvPr>
          <p:cNvSpPr>
            <a:spLocks noGrp="1"/>
          </p:cNvSpPr>
          <p:nvPr>
            <p:ph type="body" sz="quarter" idx="3"/>
          </p:nvPr>
        </p:nvSpPr>
        <p:spPr>
          <a:xfrm>
            <a:off x="6194427" y="1681162"/>
            <a:ext cx="5183188" cy="978061"/>
          </a:xfrm>
        </p:spPr>
        <p:txBody>
          <a:bodyPr>
            <a:normAutofit fontScale="77500" lnSpcReduction="20000"/>
          </a:bodyPr>
          <a:lstStyle/>
          <a:p>
            <a:pPr algn="ctr"/>
            <a:r>
              <a:rPr lang="en-US" dirty="0"/>
              <a:t>Gordon Residential School,</a:t>
            </a:r>
          </a:p>
          <a:p>
            <a:pPr algn="ctr"/>
            <a:r>
              <a:rPr lang="en-US" dirty="0" err="1"/>
              <a:t>Punnichy</a:t>
            </a:r>
            <a:r>
              <a:rPr lang="en-US" dirty="0"/>
              <a:t>, Saskatchewan</a:t>
            </a:r>
          </a:p>
          <a:p>
            <a:pPr algn="ctr"/>
            <a:r>
              <a:rPr lang="en-US" dirty="0"/>
              <a:t>(closed 1996)</a:t>
            </a:r>
          </a:p>
        </p:txBody>
      </p:sp>
      <p:pic>
        <p:nvPicPr>
          <p:cNvPr id="15362" name="Picture 2">
            <a:extLst>
              <a:ext uri="{FF2B5EF4-FFF2-40B4-BE49-F238E27FC236}">
                <a16:creationId xmlns:a16="http://schemas.microsoft.com/office/drawing/2014/main" id="{B55B5011-9250-4DB4-B8AB-A2CEBED119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3193653"/>
            <a:ext cx="5157787" cy="230743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Gordon's Indian Residential School | Punnichy – Shattering the Silence">
            <a:extLst>
              <a:ext uri="{FF2B5EF4-FFF2-40B4-BE49-F238E27FC236}">
                <a16:creationId xmlns:a16="http://schemas.microsoft.com/office/drawing/2014/main" id="{4A242A1F-7566-4B00-993F-BC19B5DB44E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73554" y="2859638"/>
            <a:ext cx="3774128"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56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23094</TotalTime>
  <Words>979</Words>
  <Application>Microsoft Office PowerPoint</Application>
  <PresentationFormat>Widescreen</PresentationFormat>
  <Paragraphs>95</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Calibri Light</vt:lpstr>
      <vt:lpstr>Courier New</vt:lpstr>
      <vt:lpstr>Humanist777</vt:lpstr>
      <vt:lpstr>Open Sans</vt:lpstr>
      <vt:lpstr>PT Sans</vt:lpstr>
      <vt:lpstr>Verdana</vt:lpstr>
      <vt:lpstr>Wingdings</vt:lpstr>
      <vt:lpstr>Office Theme</vt:lpstr>
      <vt:lpstr>Acrobat Document</vt:lpstr>
      <vt:lpstr>The Reparations Debate</vt:lpstr>
      <vt:lpstr>PowerPoint Presentation</vt:lpstr>
      <vt:lpstr>Royal Proclamation, 1763  … And We do further declare it to be Our Royal Will and Pleasure, for the present as aforesaid, to reserve under our Sovereignty, Protection, and Dominion, for the use of the said Indians, all the Lands and Territories not included within the Limits of Our said Three new Governments, or within the Limits of the Territory granted to the Hudson’s Bay Company, as also all the Lands and Territories lying to the Westward of the Sources of the Rivers which fall into the Sea from the West and North West as aforesaid …</vt:lpstr>
      <vt:lpstr>PowerPoint Presentation</vt:lpstr>
      <vt:lpstr>PowerPoint Presentation</vt:lpstr>
      <vt:lpstr>Canada’s Indigenous Policy</vt:lpstr>
      <vt:lpstr>Indian Residential Schools</vt:lpstr>
      <vt:lpstr>PowerPoint Presentation</vt:lpstr>
      <vt:lpstr>Indian Residential Schools in Canada (1831-1996) 130 schools, over 150,000 students</vt:lpstr>
      <vt:lpstr>Before and After Thomas Moore, 1874</vt:lpstr>
      <vt:lpstr>Moving Forward</vt:lpstr>
      <vt:lpstr>Indian Residential School Settlement Agreement (May 8, 2006)</vt:lpstr>
      <vt:lpstr>The government of Canada sincerely apologizes and asks the forgiveness of the Aboriginal peoples of this country for failing them so profoundly. We are sorry.                                                                - Prime Minster S. Harper, June 11, 2008</vt:lpstr>
      <vt:lpstr>Pope Francis Visit to Canada July 24-30, 2022</vt:lpstr>
      <vt:lpstr>94 Calls to Action </vt:lpstr>
      <vt:lpstr>Reconciliation Canada – Walk for Reconciliation 2013</vt:lpstr>
      <vt:lpstr>The Reparations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IBA 2020</dc:title>
  <dc:creator>Lydia Cheng</dc:creator>
  <cp:lastModifiedBy>David Paterson</cp:lastModifiedBy>
  <cp:revision>59</cp:revision>
  <dcterms:created xsi:type="dcterms:W3CDTF">2020-11-04T23:43:50Z</dcterms:created>
  <dcterms:modified xsi:type="dcterms:W3CDTF">2022-09-30T15:00:37Z</dcterms:modified>
</cp:coreProperties>
</file>